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slides/slide41.xml" ContentType="application/vnd.openxmlformats-officedocument.presentationml.slide+xml"/>
  <Override PartName="/ppt/slides/slide223.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diagrams/layout3.xml" ContentType="application/vnd.openxmlformats-officedocument.drawingml.diagramLayout+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s/slide2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20.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72"/>
  </p:notesMasterIdLst>
  <p:sldIdLst>
    <p:sldId id="755" r:id="rId3"/>
    <p:sldId id="720" r:id="rId4"/>
    <p:sldId id="721" r:id="rId5"/>
    <p:sldId id="722" r:id="rId6"/>
    <p:sldId id="723" r:id="rId7"/>
    <p:sldId id="724" r:id="rId8"/>
    <p:sldId id="725" r:id="rId9"/>
    <p:sldId id="726" r:id="rId10"/>
    <p:sldId id="727" r:id="rId11"/>
    <p:sldId id="728" r:id="rId12"/>
    <p:sldId id="729" r:id="rId13"/>
    <p:sldId id="730" r:id="rId14"/>
    <p:sldId id="731" r:id="rId15"/>
    <p:sldId id="732" r:id="rId16"/>
    <p:sldId id="733" r:id="rId17"/>
    <p:sldId id="734" r:id="rId18"/>
    <p:sldId id="735" r:id="rId19"/>
    <p:sldId id="736" r:id="rId20"/>
    <p:sldId id="737" r:id="rId21"/>
    <p:sldId id="738" r:id="rId22"/>
    <p:sldId id="739" r:id="rId23"/>
    <p:sldId id="740" r:id="rId24"/>
    <p:sldId id="741" r:id="rId25"/>
    <p:sldId id="742" r:id="rId26"/>
    <p:sldId id="743" r:id="rId27"/>
    <p:sldId id="744" r:id="rId28"/>
    <p:sldId id="745" r:id="rId29"/>
    <p:sldId id="746" r:id="rId30"/>
    <p:sldId id="747" r:id="rId31"/>
    <p:sldId id="748" r:id="rId32"/>
    <p:sldId id="749" r:id="rId33"/>
    <p:sldId id="750" r:id="rId34"/>
    <p:sldId id="751" r:id="rId35"/>
    <p:sldId id="752" r:id="rId36"/>
    <p:sldId id="753" r:id="rId37"/>
    <p:sldId id="754" r:id="rId38"/>
    <p:sldId id="580" r:id="rId39"/>
    <p:sldId id="587" r:id="rId40"/>
    <p:sldId id="588" r:id="rId41"/>
    <p:sldId id="582" r:id="rId42"/>
    <p:sldId id="583" r:id="rId43"/>
    <p:sldId id="759" r:id="rId44"/>
    <p:sldId id="760" r:id="rId45"/>
    <p:sldId id="761" r:id="rId46"/>
    <p:sldId id="763" r:id="rId47"/>
    <p:sldId id="764" r:id="rId48"/>
    <p:sldId id="766" r:id="rId49"/>
    <p:sldId id="767" r:id="rId50"/>
    <p:sldId id="768" r:id="rId51"/>
    <p:sldId id="776" r:id="rId52"/>
    <p:sldId id="777" r:id="rId53"/>
    <p:sldId id="779" r:id="rId54"/>
    <p:sldId id="780" r:id="rId55"/>
    <p:sldId id="781" r:id="rId56"/>
    <p:sldId id="769" r:id="rId57"/>
    <p:sldId id="770" r:id="rId58"/>
    <p:sldId id="771" r:id="rId59"/>
    <p:sldId id="772" r:id="rId60"/>
    <p:sldId id="773" r:id="rId61"/>
    <p:sldId id="774" r:id="rId62"/>
    <p:sldId id="775" r:id="rId63"/>
    <p:sldId id="782" r:id="rId64"/>
    <p:sldId id="762" r:id="rId65"/>
    <p:sldId id="589" r:id="rId66"/>
    <p:sldId id="756" r:id="rId67"/>
    <p:sldId id="757" r:id="rId68"/>
    <p:sldId id="257" r:id="rId69"/>
    <p:sldId id="552" r:id="rId70"/>
    <p:sldId id="436" r:id="rId71"/>
    <p:sldId id="437" r:id="rId72"/>
    <p:sldId id="440" r:id="rId73"/>
    <p:sldId id="441" r:id="rId74"/>
    <p:sldId id="578" r:id="rId75"/>
    <p:sldId id="442" r:id="rId76"/>
    <p:sldId id="443" r:id="rId77"/>
    <p:sldId id="444" r:id="rId78"/>
    <p:sldId id="447" r:id="rId79"/>
    <p:sldId id="448" r:id="rId80"/>
    <p:sldId id="449" r:id="rId81"/>
    <p:sldId id="450" r:id="rId82"/>
    <p:sldId id="451" r:id="rId83"/>
    <p:sldId id="495" r:id="rId84"/>
    <p:sldId id="439" r:id="rId85"/>
    <p:sldId id="452" r:id="rId86"/>
    <p:sldId id="502" r:id="rId87"/>
    <p:sldId id="453" r:id="rId88"/>
    <p:sldId id="554" r:id="rId89"/>
    <p:sldId id="455" r:id="rId90"/>
    <p:sldId id="489" r:id="rId91"/>
    <p:sldId id="490" r:id="rId92"/>
    <p:sldId id="503" r:id="rId93"/>
    <p:sldId id="456" r:id="rId94"/>
    <p:sldId id="504" r:id="rId95"/>
    <p:sldId id="458" r:id="rId96"/>
    <p:sldId id="459" r:id="rId97"/>
    <p:sldId id="460" r:id="rId98"/>
    <p:sldId id="461" r:id="rId99"/>
    <p:sldId id="498" r:id="rId100"/>
    <p:sldId id="462" r:id="rId101"/>
    <p:sldId id="464" r:id="rId102"/>
    <p:sldId id="719" r:id="rId103"/>
    <p:sldId id="484" r:id="rId104"/>
    <p:sldId id="482" r:id="rId105"/>
    <p:sldId id="488" r:id="rId106"/>
    <p:sldId id="465" r:id="rId107"/>
    <p:sldId id="492" r:id="rId108"/>
    <p:sldId id="473" r:id="rId109"/>
    <p:sldId id="718" r:id="rId110"/>
    <p:sldId id="778" r:id="rId111"/>
    <p:sldId id="540" r:id="rId112"/>
    <p:sldId id="783" r:id="rId113"/>
    <p:sldId id="784" r:id="rId114"/>
    <p:sldId id="785" r:id="rId115"/>
    <p:sldId id="786" r:id="rId116"/>
    <p:sldId id="542" r:id="rId117"/>
    <p:sldId id="543" r:id="rId118"/>
    <p:sldId id="544" r:id="rId119"/>
    <p:sldId id="545" r:id="rId120"/>
    <p:sldId id="611" r:id="rId121"/>
    <p:sldId id="612" r:id="rId122"/>
    <p:sldId id="613" r:id="rId123"/>
    <p:sldId id="614" r:id="rId124"/>
    <p:sldId id="615" r:id="rId125"/>
    <p:sldId id="616" r:id="rId126"/>
    <p:sldId id="617" r:id="rId127"/>
    <p:sldId id="618" r:id="rId128"/>
    <p:sldId id="619" r:id="rId129"/>
    <p:sldId id="787" r:id="rId130"/>
    <p:sldId id="620" r:id="rId131"/>
    <p:sldId id="649" r:id="rId132"/>
    <p:sldId id="622" r:id="rId133"/>
    <p:sldId id="623" r:id="rId134"/>
    <p:sldId id="624" r:id="rId135"/>
    <p:sldId id="625" r:id="rId136"/>
    <p:sldId id="626" r:id="rId137"/>
    <p:sldId id="627" r:id="rId138"/>
    <p:sldId id="628" r:id="rId139"/>
    <p:sldId id="629" r:id="rId140"/>
    <p:sldId id="630" r:id="rId141"/>
    <p:sldId id="631" r:id="rId142"/>
    <p:sldId id="632" r:id="rId143"/>
    <p:sldId id="633" r:id="rId144"/>
    <p:sldId id="634" r:id="rId145"/>
    <p:sldId id="635" r:id="rId146"/>
    <p:sldId id="636" r:id="rId147"/>
    <p:sldId id="637" r:id="rId148"/>
    <p:sldId id="638" r:id="rId149"/>
    <p:sldId id="639" r:id="rId150"/>
    <p:sldId id="640" r:id="rId151"/>
    <p:sldId id="641" r:id="rId152"/>
    <p:sldId id="642" r:id="rId153"/>
    <p:sldId id="643" r:id="rId154"/>
    <p:sldId id="644" r:id="rId155"/>
    <p:sldId id="645" r:id="rId156"/>
    <p:sldId id="646" r:id="rId157"/>
    <p:sldId id="647" r:id="rId158"/>
    <p:sldId id="648" r:id="rId159"/>
    <p:sldId id="594" r:id="rId160"/>
    <p:sldId id="788" r:id="rId161"/>
    <p:sldId id="595" r:id="rId162"/>
    <p:sldId id="601" r:id="rId163"/>
    <p:sldId id="596" r:id="rId164"/>
    <p:sldId id="597" r:id="rId165"/>
    <p:sldId id="598" r:id="rId166"/>
    <p:sldId id="600" r:id="rId167"/>
    <p:sldId id="650" r:id="rId168"/>
    <p:sldId id="651" r:id="rId169"/>
    <p:sldId id="652" r:id="rId170"/>
    <p:sldId id="653" r:id="rId171"/>
    <p:sldId id="654" r:id="rId172"/>
    <p:sldId id="655" r:id="rId173"/>
    <p:sldId id="656" r:id="rId174"/>
    <p:sldId id="657" r:id="rId175"/>
    <p:sldId id="659" r:id="rId176"/>
    <p:sldId id="660" r:id="rId177"/>
    <p:sldId id="661" r:id="rId178"/>
    <p:sldId id="662" r:id="rId179"/>
    <p:sldId id="663" r:id="rId180"/>
    <p:sldId id="664" r:id="rId181"/>
    <p:sldId id="665" r:id="rId182"/>
    <p:sldId id="666" r:id="rId183"/>
    <p:sldId id="667" r:id="rId184"/>
    <p:sldId id="668" r:id="rId185"/>
    <p:sldId id="669" r:id="rId186"/>
    <p:sldId id="670" r:id="rId187"/>
    <p:sldId id="671" r:id="rId188"/>
    <p:sldId id="672" r:id="rId189"/>
    <p:sldId id="673" r:id="rId190"/>
    <p:sldId id="674" r:id="rId191"/>
    <p:sldId id="675" r:id="rId192"/>
    <p:sldId id="715" r:id="rId193"/>
    <p:sldId id="716" r:id="rId194"/>
    <p:sldId id="717" r:id="rId195"/>
    <p:sldId id="676" r:id="rId196"/>
    <p:sldId id="678" r:id="rId197"/>
    <p:sldId id="679" r:id="rId198"/>
    <p:sldId id="680" r:id="rId199"/>
    <p:sldId id="789" r:id="rId200"/>
    <p:sldId id="681" r:id="rId201"/>
    <p:sldId id="682" r:id="rId202"/>
    <p:sldId id="683" r:id="rId203"/>
    <p:sldId id="684" r:id="rId204"/>
    <p:sldId id="687" r:id="rId205"/>
    <p:sldId id="688" r:id="rId206"/>
    <p:sldId id="709" r:id="rId207"/>
    <p:sldId id="710" r:id="rId208"/>
    <p:sldId id="689" r:id="rId209"/>
    <p:sldId id="690" r:id="rId210"/>
    <p:sldId id="691" r:id="rId211"/>
    <p:sldId id="692" r:id="rId212"/>
    <p:sldId id="693" r:id="rId213"/>
    <p:sldId id="694" r:id="rId214"/>
    <p:sldId id="695" r:id="rId215"/>
    <p:sldId id="696" r:id="rId216"/>
    <p:sldId id="697" r:id="rId217"/>
    <p:sldId id="698" r:id="rId218"/>
    <p:sldId id="699" r:id="rId219"/>
    <p:sldId id="700" r:id="rId220"/>
    <p:sldId id="701" r:id="rId221"/>
    <p:sldId id="702" r:id="rId222"/>
    <p:sldId id="703" r:id="rId223"/>
    <p:sldId id="704" r:id="rId224"/>
    <p:sldId id="705" r:id="rId225"/>
    <p:sldId id="706" r:id="rId226"/>
    <p:sldId id="707" r:id="rId227"/>
    <p:sldId id="708" r:id="rId228"/>
    <p:sldId id="714" r:id="rId229"/>
    <p:sldId id="711" r:id="rId230"/>
    <p:sldId id="712" r:id="rId231"/>
    <p:sldId id="713" r:id="rId232"/>
    <p:sldId id="506" r:id="rId233"/>
    <p:sldId id="572" r:id="rId234"/>
    <p:sldId id="507" r:id="rId235"/>
    <p:sldId id="573" r:id="rId236"/>
    <p:sldId id="518" r:id="rId237"/>
    <p:sldId id="512" r:id="rId238"/>
    <p:sldId id="517" r:id="rId239"/>
    <p:sldId id="521" r:id="rId240"/>
    <p:sldId id="522" r:id="rId241"/>
    <p:sldId id="523" r:id="rId242"/>
    <p:sldId id="525" r:id="rId243"/>
    <p:sldId id="524" r:id="rId244"/>
    <p:sldId id="527" r:id="rId245"/>
    <p:sldId id="526" r:id="rId246"/>
    <p:sldId id="574" r:id="rId247"/>
    <p:sldId id="535" r:id="rId248"/>
    <p:sldId id="533" r:id="rId249"/>
    <p:sldId id="537" r:id="rId250"/>
    <p:sldId id="536" r:id="rId251"/>
    <p:sldId id="539" r:id="rId252"/>
    <p:sldId id="538" r:id="rId253"/>
    <p:sldId id="532" r:id="rId254"/>
    <p:sldId id="562" r:id="rId255"/>
    <p:sldId id="563" r:id="rId256"/>
    <p:sldId id="564" r:id="rId257"/>
    <p:sldId id="565" r:id="rId258"/>
    <p:sldId id="566" r:id="rId259"/>
    <p:sldId id="567" r:id="rId260"/>
    <p:sldId id="568" r:id="rId261"/>
    <p:sldId id="569" r:id="rId262"/>
    <p:sldId id="556" r:id="rId263"/>
    <p:sldId id="577" r:id="rId264"/>
    <p:sldId id="557" r:id="rId265"/>
    <p:sldId id="576" r:id="rId266"/>
    <p:sldId id="559" r:id="rId267"/>
    <p:sldId id="560" r:id="rId268"/>
    <p:sldId id="561" r:id="rId269"/>
    <p:sldId id="758" r:id="rId270"/>
    <p:sldId id="357" r:id="rId271"/>
  </p:sldIdLst>
  <p:sldSz cx="9144000" cy="6858000" type="screen4x3"/>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07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slide" Target="slides/slide24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260" Type="http://schemas.openxmlformats.org/officeDocument/2006/relationships/slide" Target="slides/slide258.xml"/><Relationship Id="rId265" Type="http://schemas.openxmlformats.org/officeDocument/2006/relationships/slide" Target="slides/slide263.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slide" Target="slides/slide253.xml"/><Relationship Id="rId271" Type="http://schemas.openxmlformats.org/officeDocument/2006/relationships/slide" Target="slides/slide269.xml"/><Relationship Id="rId276" Type="http://schemas.openxmlformats.org/officeDocument/2006/relationships/tableStyles" Target="tableStyles.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slide" Target="slides/slide259.xml"/><Relationship Id="rId266" Type="http://schemas.openxmlformats.org/officeDocument/2006/relationships/slide" Target="slides/slide264.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presProps" Target="pres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viewProps" Target="view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5436D5-0B5E-4082-A394-8825660F4ED0}" type="doc">
      <dgm:prSet loTypeId="urn:microsoft.com/office/officeart/2005/8/layout/hProcess9" loCatId="process" qsTypeId="urn:microsoft.com/office/officeart/2005/8/quickstyle/simple1" qsCatId="simple" csTypeId="urn:microsoft.com/office/officeart/2005/8/colors/colorful1#1" csCatId="colorful" phldr="1"/>
      <dgm:spPr/>
    </dgm:pt>
    <dgm:pt modelId="{8FC9E77B-8846-4E4C-86E4-1146A2D24B15}">
      <dgm:prSet phldrT="[Texto]"/>
      <dgm:spPr/>
      <dgm:t>
        <a:bodyPr/>
        <a:lstStyle/>
        <a:p>
          <a:r>
            <a:rPr lang="es-PE" dirty="0" smtClean="0"/>
            <a:t>Acción</a:t>
          </a:r>
          <a:endParaRPr lang="es-PE" dirty="0"/>
        </a:p>
      </dgm:t>
    </dgm:pt>
    <dgm:pt modelId="{CA7813A7-3592-4187-ADA4-FE9516543DCC}" type="parTrans" cxnId="{4F5BE0AB-2B6F-48FD-ACAB-58CAA61BC937}">
      <dgm:prSet/>
      <dgm:spPr/>
      <dgm:t>
        <a:bodyPr/>
        <a:lstStyle/>
        <a:p>
          <a:endParaRPr lang="es-PE"/>
        </a:p>
      </dgm:t>
    </dgm:pt>
    <dgm:pt modelId="{D32D3B5F-0CD5-47E8-AFB0-90253EBDC8B8}" type="sibTrans" cxnId="{4F5BE0AB-2B6F-48FD-ACAB-58CAA61BC937}">
      <dgm:prSet/>
      <dgm:spPr/>
      <dgm:t>
        <a:bodyPr/>
        <a:lstStyle/>
        <a:p>
          <a:endParaRPr lang="es-PE"/>
        </a:p>
      </dgm:t>
    </dgm:pt>
    <dgm:pt modelId="{2B4A0E7C-4592-4EA1-B8AF-4B8B940709A3}">
      <dgm:prSet phldrT="[Texto]"/>
      <dgm:spPr/>
      <dgm:t>
        <a:bodyPr/>
        <a:lstStyle/>
        <a:p>
          <a:r>
            <a:rPr lang="es-PE" dirty="0" smtClean="0"/>
            <a:t>Contexto</a:t>
          </a:r>
        </a:p>
        <a:p>
          <a:r>
            <a:rPr lang="es-PE" dirty="0" smtClean="0"/>
            <a:t>Condiciones</a:t>
          </a:r>
          <a:endParaRPr lang="es-PE" dirty="0"/>
        </a:p>
      </dgm:t>
    </dgm:pt>
    <dgm:pt modelId="{6B98FFDF-E1CC-4D89-9ED4-EBAA557DE25E}" type="parTrans" cxnId="{A1B2F002-497C-489B-8D1C-E13A294BA6B4}">
      <dgm:prSet/>
      <dgm:spPr/>
      <dgm:t>
        <a:bodyPr/>
        <a:lstStyle/>
        <a:p>
          <a:endParaRPr lang="es-PE"/>
        </a:p>
      </dgm:t>
    </dgm:pt>
    <dgm:pt modelId="{170227F1-4160-4B11-8B00-80FF2230422D}" type="sibTrans" cxnId="{A1B2F002-497C-489B-8D1C-E13A294BA6B4}">
      <dgm:prSet/>
      <dgm:spPr/>
      <dgm:t>
        <a:bodyPr/>
        <a:lstStyle/>
        <a:p>
          <a:endParaRPr lang="es-PE"/>
        </a:p>
      </dgm:t>
    </dgm:pt>
    <dgm:pt modelId="{DF3595E4-F10A-4B45-96B9-5181E8164AAD}">
      <dgm:prSet phldrT="[Texto]"/>
      <dgm:spPr/>
      <dgm:t>
        <a:bodyPr/>
        <a:lstStyle/>
        <a:p>
          <a:r>
            <a:rPr lang="es-PE" dirty="0" smtClean="0"/>
            <a:t>Atributo</a:t>
          </a:r>
          <a:endParaRPr lang="es-PE" dirty="0"/>
        </a:p>
      </dgm:t>
    </dgm:pt>
    <dgm:pt modelId="{D9BF21E2-66EB-4282-B17B-9EF504B0FB7C}" type="parTrans" cxnId="{B40AA843-D105-4887-943F-65D6B15D7505}">
      <dgm:prSet/>
      <dgm:spPr/>
      <dgm:t>
        <a:bodyPr/>
        <a:lstStyle/>
        <a:p>
          <a:endParaRPr lang="es-PE"/>
        </a:p>
      </dgm:t>
    </dgm:pt>
    <dgm:pt modelId="{6D58DACF-2456-489C-BEF0-3F49F4E4E61B}" type="sibTrans" cxnId="{B40AA843-D105-4887-943F-65D6B15D7505}">
      <dgm:prSet/>
      <dgm:spPr/>
      <dgm:t>
        <a:bodyPr/>
        <a:lstStyle/>
        <a:p>
          <a:endParaRPr lang="es-PE"/>
        </a:p>
      </dgm:t>
    </dgm:pt>
    <dgm:pt modelId="{706064DA-DFA6-411D-8E2E-536DB49B9756}" type="pres">
      <dgm:prSet presAssocID="{A45436D5-0B5E-4082-A394-8825660F4ED0}" presName="CompostProcess" presStyleCnt="0">
        <dgm:presLayoutVars>
          <dgm:dir/>
          <dgm:resizeHandles val="exact"/>
        </dgm:presLayoutVars>
      </dgm:prSet>
      <dgm:spPr/>
    </dgm:pt>
    <dgm:pt modelId="{6933F611-D19E-437F-8241-50CFD1B56594}" type="pres">
      <dgm:prSet presAssocID="{A45436D5-0B5E-4082-A394-8825660F4ED0}" presName="arrow" presStyleLbl="bgShp" presStyleIdx="0" presStyleCnt="1"/>
      <dgm:spPr/>
    </dgm:pt>
    <dgm:pt modelId="{F93AF475-21C1-494F-B550-DCD2711E5C11}" type="pres">
      <dgm:prSet presAssocID="{A45436D5-0B5E-4082-A394-8825660F4ED0}" presName="linearProcess" presStyleCnt="0"/>
      <dgm:spPr/>
    </dgm:pt>
    <dgm:pt modelId="{8EBCE3F4-B35F-4C9D-BC57-DFBBAACAFB33}" type="pres">
      <dgm:prSet presAssocID="{8FC9E77B-8846-4E4C-86E4-1146A2D24B15}" presName="textNode" presStyleLbl="node1" presStyleIdx="0" presStyleCnt="3">
        <dgm:presLayoutVars>
          <dgm:bulletEnabled val="1"/>
        </dgm:presLayoutVars>
      </dgm:prSet>
      <dgm:spPr/>
      <dgm:t>
        <a:bodyPr/>
        <a:lstStyle/>
        <a:p>
          <a:endParaRPr lang="es-PE"/>
        </a:p>
      </dgm:t>
    </dgm:pt>
    <dgm:pt modelId="{659AA8C5-1139-4E3B-9E88-26DABF3F024F}" type="pres">
      <dgm:prSet presAssocID="{D32D3B5F-0CD5-47E8-AFB0-90253EBDC8B8}" presName="sibTrans" presStyleCnt="0"/>
      <dgm:spPr/>
    </dgm:pt>
    <dgm:pt modelId="{CC02B85B-5BD3-46C8-8B5B-710EC4004933}" type="pres">
      <dgm:prSet presAssocID="{2B4A0E7C-4592-4EA1-B8AF-4B8B940709A3}" presName="textNode" presStyleLbl="node1" presStyleIdx="1" presStyleCnt="3">
        <dgm:presLayoutVars>
          <dgm:bulletEnabled val="1"/>
        </dgm:presLayoutVars>
      </dgm:prSet>
      <dgm:spPr/>
      <dgm:t>
        <a:bodyPr/>
        <a:lstStyle/>
        <a:p>
          <a:endParaRPr lang="es-PE"/>
        </a:p>
      </dgm:t>
    </dgm:pt>
    <dgm:pt modelId="{47012587-095E-4DE8-96D5-0698541701AD}" type="pres">
      <dgm:prSet presAssocID="{170227F1-4160-4B11-8B00-80FF2230422D}" presName="sibTrans" presStyleCnt="0"/>
      <dgm:spPr/>
    </dgm:pt>
    <dgm:pt modelId="{76A24F14-2AC4-4D3B-835C-7196E4D30EE6}" type="pres">
      <dgm:prSet presAssocID="{DF3595E4-F10A-4B45-96B9-5181E8164AAD}" presName="textNode" presStyleLbl="node1" presStyleIdx="2" presStyleCnt="3">
        <dgm:presLayoutVars>
          <dgm:bulletEnabled val="1"/>
        </dgm:presLayoutVars>
      </dgm:prSet>
      <dgm:spPr/>
      <dgm:t>
        <a:bodyPr/>
        <a:lstStyle/>
        <a:p>
          <a:endParaRPr lang="es-PE"/>
        </a:p>
      </dgm:t>
    </dgm:pt>
  </dgm:ptLst>
  <dgm:cxnLst>
    <dgm:cxn modelId="{4F5BE0AB-2B6F-48FD-ACAB-58CAA61BC937}" srcId="{A45436D5-0B5E-4082-A394-8825660F4ED0}" destId="{8FC9E77B-8846-4E4C-86E4-1146A2D24B15}" srcOrd="0" destOrd="0" parTransId="{CA7813A7-3592-4187-ADA4-FE9516543DCC}" sibTransId="{D32D3B5F-0CD5-47E8-AFB0-90253EBDC8B8}"/>
    <dgm:cxn modelId="{B40AA843-D105-4887-943F-65D6B15D7505}" srcId="{A45436D5-0B5E-4082-A394-8825660F4ED0}" destId="{DF3595E4-F10A-4B45-96B9-5181E8164AAD}" srcOrd="2" destOrd="0" parTransId="{D9BF21E2-66EB-4282-B17B-9EF504B0FB7C}" sibTransId="{6D58DACF-2456-489C-BEF0-3F49F4E4E61B}"/>
    <dgm:cxn modelId="{65211D9C-00F6-41B0-83B5-98D062FFFFAD}" type="presOf" srcId="{8FC9E77B-8846-4E4C-86E4-1146A2D24B15}" destId="{8EBCE3F4-B35F-4C9D-BC57-DFBBAACAFB33}" srcOrd="0" destOrd="0" presId="urn:microsoft.com/office/officeart/2005/8/layout/hProcess9"/>
    <dgm:cxn modelId="{A1B2F002-497C-489B-8D1C-E13A294BA6B4}" srcId="{A45436D5-0B5E-4082-A394-8825660F4ED0}" destId="{2B4A0E7C-4592-4EA1-B8AF-4B8B940709A3}" srcOrd="1" destOrd="0" parTransId="{6B98FFDF-E1CC-4D89-9ED4-EBAA557DE25E}" sibTransId="{170227F1-4160-4B11-8B00-80FF2230422D}"/>
    <dgm:cxn modelId="{D30CB1C6-A7A3-4A26-BB49-4E6F0667EECF}" type="presOf" srcId="{DF3595E4-F10A-4B45-96B9-5181E8164AAD}" destId="{76A24F14-2AC4-4D3B-835C-7196E4D30EE6}" srcOrd="0" destOrd="0" presId="urn:microsoft.com/office/officeart/2005/8/layout/hProcess9"/>
    <dgm:cxn modelId="{6E60923D-F4E2-48B8-A8FA-1B6B4AA8FC9C}" type="presOf" srcId="{A45436D5-0B5E-4082-A394-8825660F4ED0}" destId="{706064DA-DFA6-411D-8E2E-536DB49B9756}" srcOrd="0" destOrd="0" presId="urn:microsoft.com/office/officeart/2005/8/layout/hProcess9"/>
    <dgm:cxn modelId="{1F48EEBF-C14A-4D45-876F-1492EA9F15C9}" type="presOf" srcId="{2B4A0E7C-4592-4EA1-B8AF-4B8B940709A3}" destId="{CC02B85B-5BD3-46C8-8B5B-710EC4004933}" srcOrd="0" destOrd="0" presId="urn:microsoft.com/office/officeart/2005/8/layout/hProcess9"/>
    <dgm:cxn modelId="{22D4D514-2A38-48E8-8924-6660CA2A1007}" type="presParOf" srcId="{706064DA-DFA6-411D-8E2E-536DB49B9756}" destId="{6933F611-D19E-437F-8241-50CFD1B56594}" srcOrd="0" destOrd="0" presId="urn:microsoft.com/office/officeart/2005/8/layout/hProcess9"/>
    <dgm:cxn modelId="{E0FE394B-CF51-41EF-9522-AB08F25F8BA7}" type="presParOf" srcId="{706064DA-DFA6-411D-8E2E-536DB49B9756}" destId="{F93AF475-21C1-494F-B550-DCD2711E5C11}" srcOrd="1" destOrd="0" presId="urn:microsoft.com/office/officeart/2005/8/layout/hProcess9"/>
    <dgm:cxn modelId="{1C20BDF4-1E88-4A50-BDE2-EB2443488AE1}" type="presParOf" srcId="{F93AF475-21C1-494F-B550-DCD2711E5C11}" destId="{8EBCE3F4-B35F-4C9D-BC57-DFBBAACAFB33}" srcOrd="0" destOrd="0" presId="urn:microsoft.com/office/officeart/2005/8/layout/hProcess9"/>
    <dgm:cxn modelId="{B321AC60-1BC1-4357-92D1-195A0D30FCE5}" type="presParOf" srcId="{F93AF475-21C1-494F-B550-DCD2711E5C11}" destId="{659AA8C5-1139-4E3B-9E88-26DABF3F024F}" srcOrd="1" destOrd="0" presId="urn:microsoft.com/office/officeart/2005/8/layout/hProcess9"/>
    <dgm:cxn modelId="{F274E395-2F49-4C7A-9119-98910CDBE330}" type="presParOf" srcId="{F93AF475-21C1-494F-B550-DCD2711E5C11}" destId="{CC02B85B-5BD3-46C8-8B5B-710EC4004933}" srcOrd="2" destOrd="0" presId="urn:microsoft.com/office/officeart/2005/8/layout/hProcess9"/>
    <dgm:cxn modelId="{AB689430-2A5B-47D3-8863-18070D597BCA}" type="presParOf" srcId="{F93AF475-21C1-494F-B550-DCD2711E5C11}" destId="{47012587-095E-4DE8-96D5-0698541701AD}" srcOrd="3" destOrd="0" presId="urn:microsoft.com/office/officeart/2005/8/layout/hProcess9"/>
    <dgm:cxn modelId="{0D21AB4C-3675-490E-8B7B-0F610BF60FDD}" type="presParOf" srcId="{F93AF475-21C1-494F-B550-DCD2711E5C11}" destId="{76A24F14-2AC4-4D3B-835C-7196E4D30EE6}" srcOrd="4"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AAC78B-9700-4294-B3A8-4751A2F2782D}"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s-PE"/>
        </a:p>
      </dgm:t>
    </dgm:pt>
    <dgm:pt modelId="{11DCB1A7-C795-4888-8355-2A54B4CB2617}">
      <dgm:prSet phldrT="[Texto]"/>
      <dgm:spPr/>
      <dgm:t>
        <a:bodyPr/>
        <a:lstStyle/>
        <a:p>
          <a:r>
            <a:rPr lang="es-PE" dirty="0" smtClean="0"/>
            <a:t>Comunicación</a:t>
          </a:r>
        </a:p>
        <a:p>
          <a:r>
            <a:rPr lang="es-PE" dirty="0" smtClean="0"/>
            <a:t>(Enfoque Comunicativo)</a:t>
          </a:r>
          <a:endParaRPr lang="es-PE" dirty="0"/>
        </a:p>
      </dgm:t>
    </dgm:pt>
    <dgm:pt modelId="{9557C701-4A1B-49AB-B79C-44D7D9A3CD99}" type="parTrans" cxnId="{81CCB748-6AA4-4F21-B5E3-15329AC8B110}">
      <dgm:prSet/>
      <dgm:spPr/>
      <dgm:t>
        <a:bodyPr/>
        <a:lstStyle/>
        <a:p>
          <a:endParaRPr lang="es-PE"/>
        </a:p>
      </dgm:t>
    </dgm:pt>
    <dgm:pt modelId="{41CF86EE-D87C-4B30-8AA5-932D5EA33166}" type="sibTrans" cxnId="{81CCB748-6AA4-4F21-B5E3-15329AC8B110}">
      <dgm:prSet/>
      <dgm:spPr/>
      <dgm:t>
        <a:bodyPr/>
        <a:lstStyle/>
        <a:p>
          <a:endParaRPr lang="es-PE"/>
        </a:p>
      </dgm:t>
    </dgm:pt>
    <dgm:pt modelId="{25DC28A6-DC0B-482F-885B-DE25E49FBF3E}">
      <dgm:prSet phldrT="[Texto]"/>
      <dgm:spPr/>
      <dgm:t>
        <a:bodyPr/>
        <a:lstStyle/>
        <a:p>
          <a:r>
            <a:rPr lang="es-PE" dirty="0" smtClean="0"/>
            <a:t>Matemática</a:t>
          </a:r>
        </a:p>
        <a:p>
          <a:r>
            <a:rPr lang="es-PE" dirty="0" smtClean="0"/>
            <a:t>(Resolución de Problemas)</a:t>
          </a:r>
          <a:endParaRPr lang="es-PE" dirty="0"/>
        </a:p>
      </dgm:t>
    </dgm:pt>
    <dgm:pt modelId="{4E9C6B72-0B86-4DBA-AF7D-E749D1A523FB}" type="parTrans" cxnId="{F63A4AFE-6ACE-4B1A-839B-2FC13A71D56B}">
      <dgm:prSet/>
      <dgm:spPr/>
      <dgm:t>
        <a:bodyPr/>
        <a:lstStyle/>
        <a:p>
          <a:endParaRPr lang="es-PE"/>
        </a:p>
      </dgm:t>
    </dgm:pt>
    <dgm:pt modelId="{9215A1BE-13A1-4E4C-A639-4D3FEABC8ADC}" type="sibTrans" cxnId="{F63A4AFE-6ACE-4B1A-839B-2FC13A71D56B}">
      <dgm:prSet/>
      <dgm:spPr/>
      <dgm:t>
        <a:bodyPr/>
        <a:lstStyle/>
        <a:p>
          <a:endParaRPr lang="es-PE"/>
        </a:p>
      </dgm:t>
    </dgm:pt>
    <dgm:pt modelId="{DA3656C0-49F2-4844-97FE-6EA9E82C5D57}">
      <dgm:prSet phldrT="[Texto]"/>
      <dgm:spPr/>
      <dgm:t>
        <a:bodyPr/>
        <a:lstStyle/>
        <a:p>
          <a:r>
            <a:rPr lang="es-PE" dirty="0" smtClean="0"/>
            <a:t>Ciudadanía</a:t>
          </a:r>
        </a:p>
        <a:p>
          <a:r>
            <a:rPr lang="es-PE" dirty="0" smtClean="0"/>
            <a:t>(Habilidades Sociales)</a:t>
          </a:r>
          <a:endParaRPr lang="es-PE" dirty="0"/>
        </a:p>
      </dgm:t>
    </dgm:pt>
    <dgm:pt modelId="{FDA9CC87-120E-49A0-8D5F-D864FAF7F6D2}" type="parTrans" cxnId="{1A12E705-418E-46D9-B451-92F69BBEDBBC}">
      <dgm:prSet/>
      <dgm:spPr/>
      <dgm:t>
        <a:bodyPr/>
        <a:lstStyle/>
        <a:p>
          <a:endParaRPr lang="es-PE"/>
        </a:p>
      </dgm:t>
    </dgm:pt>
    <dgm:pt modelId="{E8553FE4-D048-4C6D-9071-8E81637591D4}" type="sibTrans" cxnId="{1A12E705-418E-46D9-B451-92F69BBEDBBC}">
      <dgm:prSet/>
      <dgm:spPr/>
      <dgm:t>
        <a:bodyPr/>
        <a:lstStyle/>
        <a:p>
          <a:endParaRPr lang="es-PE"/>
        </a:p>
      </dgm:t>
    </dgm:pt>
    <dgm:pt modelId="{9537F943-A38F-4A74-A518-57F9B4F10CC5}">
      <dgm:prSet phldrT="[Texto]"/>
      <dgm:spPr/>
      <dgm:t>
        <a:bodyPr/>
        <a:lstStyle/>
        <a:p>
          <a:r>
            <a:rPr lang="es-PE" dirty="0" smtClean="0"/>
            <a:t>Ciencias</a:t>
          </a:r>
        </a:p>
        <a:p>
          <a:r>
            <a:rPr lang="es-PE" dirty="0" smtClean="0"/>
            <a:t>(Indagación y Alfabetización Científica)</a:t>
          </a:r>
          <a:endParaRPr lang="es-PE" dirty="0"/>
        </a:p>
      </dgm:t>
    </dgm:pt>
    <dgm:pt modelId="{3B7ACB5A-5EBA-4F16-B8D3-FFF176013F8B}" type="parTrans" cxnId="{71C4EB02-7158-41A8-A756-5D86E1744BDF}">
      <dgm:prSet/>
      <dgm:spPr/>
      <dgm:t>
        <a:bodyPr/>
        <a:lstStyle/>
        <a:p>
          <a:endParaRPr lang="es-PE"/>
        </a:p>
      </dgm:t>
    </dgm:pt>
    <dgm:pt modelId="{08D14DF2-20BE-4267-B6B6-85544899C60E}" type="sibTrans" cxnId="{71C4EB02-7158-41A8-A756-5D86E1744BDF}">
      <dgm:prSet/>
      <dgm:spPr/>
      <dgm:t>
        <a:bodyPr/>
        <a:lstStyle/>
        <a:p>
          <a:endParaRPr lang="es-PE"/>
        </a:p>
      </dgm:t>
    </dgm:pt>
    <dgm:pt modelId="{312A52F7-B475-4485-A0AB-A8157C0D20A2}" type="pres">
      <dgm:prSet presAssocID="{C8AAC78B-9700-4294-B3A8-4751A2F2782D}" presName="diagram" presStyleCnt="0">
        <dgm:presLayoutVars>
          <dgm:dir/>
          <dgm:resizeHandles val="exact"/>
        </dgm:presLayoutVars>
      </dgm:prSet>
      <dgm:spPr/>
      <dgm:t>
        <a:bodyPr/>
        <a:lstStyle/>
        <a:p>
          <a:endParaRPr lang="es-PE"/>
        </a:p>
      </dgm:t>
    </dgm:pt>
    <dgm:pt modelId="{70A2E9E8-0CF8-4F96-9CB1-DADA27D3FA43}" type="pres">
      <dgm:prSet presAssocID="{11DCB1A7-C795-4888-8355-2A54B4CB2617}" presName="node" presStyleLbl="node1" presStyleIdx="0" presStyleCnt="4">
        <dgm:presLayoutVars>
          <dgm:bulletEnabled val="1"/>
        </dgm:presLayoutVars>
      </dgm:prSet>
      <dgm:spPr/>
      <dgm:t>
        <a:bodyPr/>
        <a:lstStyle/>
        <a:p>
          <a:endParaRPr lang="es-PE"/>
        </a:p>
      </dgm:t>
    </dgm:pt>
    <dgm:pt modelId="{8C6CCAF7-1556-489F-AB3D-5E6A8CA98692}" type="pres">
      <dgm:prSet presAssocID="{41CF86EE-D87C-4B30-8AA5-932D5EA33166}" presName="sibTrans" presStyleCnt="0"/>
      <dgm:spPr/>
    </dgm:pt>
    <dgm:pt modelId="{98E18909-795F-458B-9FCD-1449F27811F3}" type="pres">
      <dgm:prSet presAssocID="{25DC28A6-DC0B-482F-885B-DE25E49FBF3E}" presName="node" presStyleLbl="node1" presStyleIdx="1" presStyleCnt="4">
        <dgm:presLayoutVars>
          <dgm:bulletEnabled val="1"/>
        </dgm:presLayoutVars>
      </dgm:prSet>
      <dgm:spPr/>
      <dgm:t>
        <a:bodyPr/>
        <a:lstStyle/>
        <a:p>
          <a:endParaRPr lang="es-PE"/>
        </a:p>
      </dgm:t>
    </dgm:pt>
    <dgm:pt modelId="{DE079B86-4B23-4AB4-8227-50C0B4FE2EBD}" type="pres">
      <dgm:prSet presAssocID="{9215A1BE-13A1-4E4C-A639-4D3FEABC8ADC}" presName="sibTrans" presStyleCnt="0"/>
      <dgm:spPr/>
    </dgm:pt>
    <dgm:pt modelId="{2FE65816-628F-4CC1-9D71-3E8C20355D6E}" type="pres">
      <dgm:prSet presAssocID="{DA3656C0-49F2-4844-97FE-6EA9E82C5D57}" presName="node" presStyleLbl="node1" presStyleIdx="2" presStyleCnt="4">
        <dgm:presLayoutVars>
          <dgm:bulletEnabled val="1"/>
        </dgm:presLayoutVars>
      </dgm:prSet>
      <dgm:spPr/>
      <dgm:t>
        <a:bodyPr/>
        <a:lstStyle/>
        <a:p>
          <a:endParaRPr lang="es-PE"/>
        </a:p>
      </dgm:t>
    </dgm:pt>
    <dgm:pt modelId="{7F60B80C-38DF-4216-B9C3-8B9B1F6834DC}" type="pres">
      <dgm:prSet presAssocID="{E8553FE4-D048-4C6D-9071-8E81637591D4}" presName="sibTrans" presStyleCnt="0"/>
      <dgm:spPr/>
    </dgm:pt>
    <dgm:pt modelId="{2BC32A9A-221C-4787-B2B9-D48945F88BF4}" type="pres">
      <dgm:prSet presAssocID="{9537F943-A38F-4A74-A518-57F9B4F10CC5}" presName="node" presStyleLbl="node1" presStyleIdx="3" presStyleCnt="4">
        <dgm:presLayoutVars>
          <dgm:bulletEnabled val="1"/>
        </dgm:presLayoutVars>
      </dgm:prSet>
      <dgm:spPr/>
      <dgm:t>
        <a:bodyPr/>
        <a:lstStyle/>
        <a:p>
          <a:endParaRPr lang="es-PE"/>
        </a:p>
      </dgm:t>
    </dgm:pt>
  </dgm:ptLst>
  <dgm:cxnLst>
    <dgm:cxn modelId="{71C4EB02-7158-41A8-A756-5D86E1744BDF}" srcId="{C8AAC78B-9700-4294-B3A8-4751A2F2782D}" destId="{9537F943-A38F-4A74-A518-57F9B4F10CC5}" srcOrd="3" destOrd="0" parTransId="{3B7ACB5A-5EBA-4F16-B8D3-FFF176013F8B}" sibTransId="{08D14DF2-20BE-4267-B6B6-85544899C60E}"/>
    <dgm:cxn modelId="{DA929D6A-028D-4581-8911-418569F9BD33}" type="presOf" srcId="{DA3656C0-49F2-4844-97FE-6EA9E82C5D57}" destId="{2FE65816-628F-4CC1-9D71-3E8C20355D6E}" srcOrd="0" destOrd="0" presId="urn:microsoft.com/office/officeart/2005/8/layout/default#1"/>
    <dgm:cxn modelId="{F63A4AFE-6ACE-4B1A-839B-2FC13A71D56B}" srcId="{C8AAC78B-9700-4294-B3A8-4751A2F2782D}" destId="{25DC28A6-DC0B-482F-885B-DE25E49FBF3E}" srcOrd="1" destOrd="0" parTransId="{4E9C6B72-0B86-4DBA-AF7D-E749D1A523FB}" sibTransId="{9215A1BE-13A1-4E4C-A639-4D3FEABC8ADC}"/>
    <dgm:cxn modelId="{81CCB748-6AA4-4F21-B5E3-15329AC8B110}" srcId="{C8AAC78B-9700-4294-B3A8-4751A2F2782D}" destId="{11DCB1A7-C795-4888-8355-2A54B4CB2617}" srcOrd="0" destOrd="0" parTransId="{9557C701-4A1B-49AB-B79C-44D7D9A3CD99}" sibTransId="{41CF86EE-D87C-4B30-8AA5-932D5EA33166}"/>
    <dgm:cxn modelId="{6AA389C4-B41B-4005-ACFE-A69ABDBB6976}" type="presOf" srcId="{25DC28A6-DC0B-482F-885B-DE25E49FBF3E}" destId="{98E18909-795F-458B-9FCD-1449F27811F3}" srcOrd="0" destOrd="0" presId="urn:microsoft.com/office/officeart/2005/8/layout/default#1"/>
    <dgm:cxn modelId="{7D29E854-BD01-4AD4-9251-3228D266AECB}" type="presOf" srcId="{C8AAC78B-9700-4294-B3A8-4751A2F2782D}" destId="{312A52F7-B475-4485-A0AB-A8157C0D20A2}" srcOrd="0" destOrd="0" presId="urn:microsoft.com/office/officeart/2005/8/layout/default#1"/>
    <dgm:cxn modelId="{72095AF8-DD62-49A2-991F-A89379AFA944}" type="presOf" srcId="{11DCB1A7-C795-4888-8355-2A54B4CB2617}" destId="{70A2E9E8-0CF8-4F96-9CB1-DADA27D3FA43}" srcOrd="0" destOrd="0" presId="urn:microsoft.com/office/officeart/2005/8/layout/default#1"/>
    <dgm:cxn modelId="{C4D3AEDC-008F-4B10-9FA1-339A27B179A2}" type="presOf" srcId="{9537F943-A38F-4A74-A518-57F9B4F10CC5}" destId="{2BC32A9A-221C-4787-B2B9-D48945F88BF4}" srcOrd="0" destOrd="0" presId="urn:microsoft.com/office/officeart/2005/8/layout/default#1"/>
    <dgm:cxn modelId="{1A12E705-418E-46D9-B451-92F69BBEDBBC}" srcId="{C8AAC78B-9700-4294-B3A8-4751A2F2782D}" destId="{DA3656C0-49F2-4844-97FE-6EA9E82C5D57}" srcOrd="2" destOrd="0" parTransId="{FDA9CC87-120E-49A0-8D5F-D864FAF7F6D2}" sibTransId="{E8553FE4-D048-4C6D-9071-8E81637591D4}"/>
    <dgm:cxn modelId="{A2758D79-4EDF-429F-B725-65CEF00FB2AC}" type="presParOf" srcId="{312A52F7-B475-4485-A0AB-A8157C0D20A2}" destId="{70A2E9E8-0CF8-4F96-9CB1-DADA27D3FA43}" srcOrd="0" destOrd="0" presId="urn:microsoft.com/office/officeart/2005/8/layout/default#1"/>
    <dgm:cxn modelId="{53885837-F7F6-4054-B870-FE40059B030E}" type="presParOf" srcId="{312A52F7-B475-4485-A0AB-A8157C0D20A2}" destId="{8C6CCAF7-1556-489F-AB3D-5E6A8CA98692}" srcOrd="1" destOrd="0" presId="urn:microsoft.com/office/officeart/2005/8/layout/default#1"/>
    <dgm:cxn modelId="{195ACFA7-D924-47F1-BDB7-FC68AABB34E2}" type="presParOf" srcId="{312A52F7-B475-4485-A0AB-A8157C0D20A2}" destId="{98E18909-795F-458B-9FCD-1449F27811F3}" srcOrd="2" destOrd="0" presId="urn:microsoft.com/office/officeart/2005/8/layout/default#1"/>
    <dgm:cxn modelId="{72A05A4A-541A-4E5A-9B94-ABB80847C263}" type="presParOf" srcId="{312A52F7-B475-4485-A0AB-A8157C0D20A2}" destId="{DE079B86-4B23-4AB4-8227-50C0B4FE2EBD}" srcOrd="3" destOrd="0" presId="urn:microsoft.com/office/officeart/2005/8/layout/default#1"/>
    <dgm:cxn modelId="{184A971B-3DE2-4904-859A-5A80191B3763}" type="presParOf" srcId="{312A52F7-B475-4485-A0AB-A8157C0D20A2}" destId="{2FE65816-628F-4CC1-9D71-3E8C20355D6E}" srcOrd="4" destOrd="0" presId="urn:microsoft.com/office/officeart/2005/8/layout/default#1"/>
    <dgm:cxn modelId="{3E402B45-BE85-4142-A78A-022985F8C039}" type="presParOf" srcId="{312A52F7-B475-4485-A0AB-A8157C0D20A2}" destId="{7F60B80C-38DF-4216-B9C3-8B9B1F6834DC}" srcOrd="5" destOrd="0" presId="urn:microsoft.com/office/officeart/2005/8/layout/default#1"/>
    <dgm:cxn modelId="{8D48C86B-0ACC-46E8-B302-FE770B527E14}" type="presParOf" srcId="{312A52F7-B475-4485-A0AB-A8157C0D20A2}" destId="{2BC32A9A-221C-4787-B2B9-D48945F88BF4}" srcOrd="6"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50445B-2FAC-480E-A064-81016A7D1BF3}"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s-PE"/>
        </a:p>
      </dgm:t>
    </dgm:pt>
    <dgm:pt modelId="{A7EB6FE0-3AF0-4775-B8E1-DC55F463F0B4}">
      <dgm:prSet phldrT="[Texto]"/>
      <dgm:spPr/>
      <dgm:t>
        <a:bodyPr/>
        <a:lstStyle/>
        <a:p>
          <a:r>
            <a:rPr lang="es-PE" dirty="0" smtClean="0"/>
            <a:t>Lenguaje</a:t>
          </a:r>
          <a:endParaRPr lang="es-PE" dirty="0"/>
        </a:p>
      </dgm:t>
    </dgm:pt>
    <dgm:pt modelId="{DBC7F28D-CE34-4FC6-B5EC-16C5E9504C50}" type="parTrans" cxnId="{C5EEC61B-0990-4D50-8A11-58C6EFDC6197}">
      <dgm:prSet/>
      <dgm:spPr/>
      <dgm:t>
        <a:bodyPr/>
        <a:lstStyle/>
        <a:p>
          <a:endParaRPr lang="es-PE"/>
        </a:p>
      </dgm:t>
    </dgm:pt>
    <dgm:pt modelId="{C7D923B4-00CA-4294-92D9-867B2A282280}" type="sibTrans" cxnId="{C5EEC61B-0990-4D50-8A11-58C6EFDC6197}">
      <dgm:prSet/>
      <dgm:spPr/>
      <dgm:t>
        <a:bodyPr/>
        <a:lstStyle/>
        <a:p>
          <a:endParaRPr lang="es-PE"/>
        </a:p>
      </dgm:t>
    </dgm:pt>
    <dgm:pt modelId="{BD03B002-30A8-498F-AD9C-790D40F9984D}">
      <dgm:prSet phldrT="[Texto]"/>
      <dgm:spPr/>
      <dgm:t>
        <a:bodyPr/>
        <a:lstStyle/>
        <a:p>
          <a:r>
            <a:rPr lang="es-PE" dirty="0" smtClean="0"/>
            <a:t>Contexto Social</a:t>
          </a:r>
          <a:endParaRPr lang="es-PE" dirty="0"/>
        </a:p>
      </dgm:t>
    </dgm:pt>
    <dgm:pt modelId="{7144465C-BC79-423C-8E1B-0C7DB7417D38}" type="parTrans" cxnId="{DA9CF817-ABA5-41E2-B6D2-BD0CB5BB9D86}">
      <dgm:prSet/>
      <dgm:spPr/>
      <dgm:t>
        <a:bodyPr/>
        <a:lstStyle/>
        <a:p>
          <a:endParaRPr lang="es-PE"/>
        </a:p>
      </dgm:t>
    </dgm:pt>
    <dgm:pt modelId="{ED1D15A1-1663-4ED8-B9EA-9B6673AC9D93}" type="sibTrans" cxnId="{DA9CF817-ABA5-41E2-B6D2-BD0CB5BB9D86}">
      <dgm:prSet/>
      <dgm:spPr/>
      <dgm:t>
        <a:bodyPr/>
        <a:lstStyle/>
        <a:p>
          <a:endParaRPr lang="es-PE"/>
        </a:p>
      </dgm:t>
    </dgm:pt>
    <dgm:pt modelId="{6A685494-6A80-424F-A96E-5BE9EEF6E279}">
      <dgm:prSet phldrT="[Texto]"/>
      <dgm:spPr/>
      <dgm:t>
        <a:bodyPr/>
        <a:lstStyle/>
        <a:p>
          <a:r>
            <a:rPr lang="es-PE" dirty="0" smtClean="0"/>
            <a:t>Contexto Cultural</a:t>
          </a:r>
          <a:endParaRPr lang="es-PE" dirty="0"/>
        </a:p>
      </dgm:t>
    </dgm:pt>
    <dgm:pt modelId="{C7C3D40D-313B-4AC3-814C-B1A2CCF7BE6E}" type="parTrans" cxnId="{6A95EE13-18C2-4BDE-9820-F1AC0A51B8C6}">
      <dgm:prSet/>
      <dgm:spPr/>
      <dgm:t>
        <a:bodyPr/>
        <a:lstStyle/>
        <a:p>
          <a:endParaRPr lang="es-PE"/>
        </a:p>
      </dgm:t>
    </dgm:pt>
    <dgm:pt modelId="{2BF350A9-2C13-405A-910A-BB1DBF1A7419}" type="sibTrans" cxnId="{6A95EE13-18C2-4BDE-9820-F1AC0A51B8C6}">
      <dgm:prSet/>
      <dgm:spPr/>
      <dgm:t>
        <a:bodyPr/>
        <a:lstStyle/>
        <a:p>
          <a:endParaRPr lang="es-PE"/>
        </a:p>
      </dgm:t>
    </dgm:pt>
    <dgm:pt modelId="{C4EB79E4-2CB0-4693-A038-656B255BE93D}">
      <dgm:prSet phldrT="[Texto]"/>
      <dgm:spPr/>
      <dgm:t>
        <a:bodyPr/>
        <a:lstStyle/>
        <a:p>
          <a:r>
            <a:rPr lang="es-PE" dirty="0" smtClean="0"/>
            <a:t>Estructura Mental</a:t>
          </a:r>
          <a:endParaRPr lang="es-PE" dirty="0"/>
        </a:p>
      </dgm:t>
    </dgm:pt>
    <dgm:pt modelId="{B0666CEB-0C91-4C9E-84DE-2CA38C6B2D5C}" type="parTrans" cxnId="{C99008C3-D6C1-487F-90E3-85AE80D93714}">
      <dgm:prSet/>
      <dgm:spPr/>
      <dgm:t>
        <a:bodyPr/>
        <a:lstStyle/>
        <a:p>
          <a:endParaRPr lang="es-PE"/>
        </a:p>
      </dgm:t>
    </dgm:pt>
    <dgm:pt modelId="{823D3196-F2EA-4C22-8F9D-B047C79241F2}" type="sibTrans" cxnId="{C99008C3-D6C1-487F-90E3-85AE80D93714}">
      <dgm:prSet/>
      <dgm:spPr/>
      <dgm:t>
        <a:bodyPr/>
        <a:lstStyle/>
        <a:p>
          <a:endParaRPr lang="es-PE"/>
        </a:p>
      </dgm:t>
    </dgm:pt>
    <dgm:pt modelId="{5EEC2102-EC04-4AF4-8022-730093B7C99F}">
      <dgm:prSet phldrT="[Texto]"/>
      <dgm:spPr/>
      <dgm:t>
        <a:bodyPr/>
        <a:lstStyle/>
        <a:p>
          <a:r>
            <a:rPr lang="es-PE" dirty="0" smtClean="0"/>
            <a:t>Estructura Biológica</a:t>
          </a:r>
          <a:endParaRPr lang="es-PE" dirty="0"/>
        </a:p>
      </dgm:t>
    </dgm:pt>
    <dgm:pt modelId="{4E3E7890-E314-4E6C-B614-00F7D170F148}" type="parTrans" cxnId="{A8EE6D82-F752-4DF3-8F50-2FD3F54EF02D}">
      <dgm:prSet/>
      <dgm:spPr/>
      <dgm:t>
        <a:bodyPr/>
        <a:lstStyle/>
        <a:p>
          <a:endParaRPr lang="es-PE"/>
        </a:p>
      </dgm:t>
    </dgm:pt>
    <dgm:pt modelId="{ADDA50A8-D181-4ABC-A3D4-2067C409EB1E}" type="sibTrans" cxnId="{A8EE6D82-F752-4DF3-8F50-2FD3F54EF02D}">
      <dgm:prSet/>
      <dgm:spPr/>
      <dgm:t>
        <a:bodyPr/>
        <a:lstStyle/>
        <a:p>
          <a:endParaRPr lang="es-PE"/>
        </a:p>
      </dgm:t>
    </dgm:pt>
    <dgm:pt modelId="{1420964B-4F17-4EB2-9702-20EE6CD61BE3}" type="pres">
      <dgm:prSet presAssocID="{FB50445B-2FAC-480E-A064-81016A7D1BF3}" presName="diagram" presStyleCnt="0">
        <dgm:presLayoutVars>
          <dgm:chMax val="1"/>
          <dgm:dir/>
          <dgm:animLvl val="ctr"/>
          <dgm:resizeHandles val="exact"/>
        </dgm:presLayoutVars>
      </dgm:prSet>
      <dgm:spPr/>
      <dgm:t>
        <a:bodyPr/>
        <a:lstStyle/>
        <a:p>
          <a:endParaRPr lang="es-PE"/>
        </a:p>
      </dgm:t>
    </dgm:pt>
    <dgm:pt modelId="{9D8A770E-47D7-4FF3-BD21-596C30F95A86}" type="pres">
      <dgm:prSet presAssocID="{FB50445B-2FAC-480E-A064-81016A7D1BF3}" presName="matrix" presStyleCnt="0"/>
      <dgm:spPr/>
    </dgm:pt>
    <dgm:pt modelId="{0004A88C-BC41-48B9-90DE-FFAAD8512374}" type="pres">
      <dgm:prSet presAssocID="{FB50445B-2FAC-480E-A064-81016A7D1BF3}" presName="tile1" presStyleLbl="node1" presStyleIdx="0" presStyleCnt="4"/>
      <dgm:spPr/>
      <dgm:t>
        <a:bodyPr/>
        <a:lstStyle/>
        <a:p>
          <a:endParaRPr lang="es-PE"/>
        </a:p>
      </dgm:t>
    </dgm:pt>
    <dgm:pt modelId="{28BC0F69-3224-4C0F-A440-37CC2843F1CB}" type="pres">
      <dgm:prSet presAssocID="{FB50445B-2FAC-480E-A064-81016A7D1BF3}" presName="tile1text" presStyleLbl="node1" presStyleIdx="0" presStyleCnt="4">
        <dgm:presLayoutVars>
          <dgm:chMax val="0"/>
          <dgm:chPref val="0"/>
          <dgm:bulletEnabled val="1"/>
        </dgm:presLayoutVars>
      </dgm:prSet>
      <dgm:spPr/>
      <dgm:t>
        <a:bodyPr/>
        <a:lstStyle/>
        <a:p>
          <a:endParaRPr lang="es-PE"/>
        </a:p>
      </dgm:t>
    </dgm:pt>
    <dgm:pt modelId="{3B851EBE-7E0E-49FA-9800-7350789AFCFA}" type="pres">
      <dgm:prSet presAssocID="{FB50445B-2FAC-480E-A064-81016A7D1BF3}" presName="tile2" presStyleLbl="node1" presStyleIdx="1" presStyleCnt="4"/>
      <dgm:spPr/>
      <dgm:t>
        <a:bodyPr/>
        <a:lstStyle/>
        <a:p>
          <a:endParaRPr lang="es-PE"/>
        </a:p>
      </dgm:t>
    </dgm:pt>
    <dgm:pt modelId="{6730B1E8-75EA-4E2F-B846-08EE051BAEBF}" type="pres">
      <dgm:prSet presAssocID="{FB50445B-2FAC-480E-A064-81016A7D1BF3}" presName="tile2text" presStyleLbl="node1" presStyleIdx="1" presStyleCnt="4">
        <dgm:presLayoutVars>
          <dgm:chMax val="0"/>
          <dgm:chPref val="0"/>
          <dgm:bulletEnabled val="1"/>
        </dgm:presLayoutVars>
      </dgm:prSet>
      <dgm:spPr/>
      <dgm:t>
        <a:bodyPr/>
        <a:lstStyle/>
        <a:p>
          <a:endParaRPr lang="es-PE"/>
        </a:p>
      </dgm:t>
    </dgm:pt>
    <dgm:pt modelId="{B9C70D51-54C3-4E7E-92D0-500CEEC9E7CE}" type="pres">
      <dgm:prSet presAssocID="{FB50445B-2FAC-480E-A064-81016A7D1BF3}" presName="tile3" presStyleLbl="node1" presStyleIdx="2" presStyleCnt="4"/>
      <dgm:spPr/>
      <dgm:t>
        <a:bodyPr/>
        <a:lstStyle/>
        <a:p>
          <a:endParaRPr lang="es-PE"/>
        </a:p>
      </dgm:t>
    </dgm:pt>
    <dgm:pt modelId="{017B9142-0582-417F-93A0-F802B43D5861}" type="pres">
      <dgm:prSet presAssocID="{FB50445B-2FAC-480E-A064-81016A7D1BF3}" presName="tile3text" presStyleLbl="node1" presStyleIdx="2" presStyleCnt="4">
        <dgm:presLayoutVars>
          <dgm:chMax val="0"/>
          <dgm:chPref val="0"/>
          <dgm:bulletEnabled val="1"/>
        </dgm:presLayoutVars>
      </dgm:prSet>
      <dgm:spPr/>
      <dgm:t>
        <a:bodyPr/>
        <a:lstStyle/>
        <a:p>
          <a:endParaRPr lang="es-PE"/>
        </a:p>
      </dgm:t>
    </dgm:pt>
    <dgm:pt modelId="{6564B7D5-AC3C-4169-90BE-3759918409A0}" type="pres">
      <dgm:prSet presAssocID="{FB50445B-2FAC-480E-A064-81016A7D1BF3}" presName="tile4" presStyleLbl="node1" presStyleIdx="3" presStyleCnt="4"/>
      <dgm:spPr/>
      <dgm:t>
        <a:bodyPr/>
        <a:lstStyle/>
        <a:p>
          <a:endParaRPr lang="es-PE"/>
        </a:p>
      </dgm:t>
    </dgm:pt>
    <dgm:pt modelId="{78DFC2ED-4217-4597-8D04-53E13342E18E}" type="pres">
      <dgm:prSet presAssocID="{FB50445B-2FAC-480E-A064-81016A7D1BF3}" presName="tile4text" presStyleLbl="node1" presStyleIdx="3" presStyleCnt="4">
        <dgm:presLayoutVars>
          <dgm:chMax val="0"/>
          <dgm:chPref val="0"/>
          <dgm:bulletEnabled val="1"/>
        </dgm:presLayoutVars>
      </dgm:prSet>
      <dgm:spPr/>
      <dgm:t>
        <a:bodyPr/>
        <a:lstStyle/>
        <a:p>
          <a:endParaRPr lang="es-PE"/>
        </a:p>
      </dgm:t>
    </dgm:pt>
    <dgm:pt modelId="{D3448CF6-FD8C-46D1-9F63-8ECDDF3EBE4D}" type="pres">
      <dgm:prSet presAssocID="{FB50445B-2FAC-480E-A064-81016A7D1BF3}" presName="centerTile" presStyleLbl="fgShp" presStyleIdx="0" presStyleCnt="1">
        <dgm:presLayoutVars>
          <dgm:chMax val="0"/>
          <dgm:chPref val="0"/>
        </dgm:presLayoutVars>
      </dgm:prSet>
      <dgm:spPr/>
      <dgm:t>
        <a:bodyPr/>
        <a:lstStyle/>
        <a:p>
          <a:endParaRPr lang="es-PE"/>
        </a:p>
      </dgm:t>
    </dgm:pt>
  </dgm:ptLst>
  <dgm:cxnLst>
    <dgm:cxn modelId="{4FBF893E-45FD-4B92-9538-0EFB8F0E6872}" type="presOf" srcId="{FB50445B-2FAC-480E-A064-81016A7D1BF3}" destId="{1420964B-4F17-4EB2-9702-20EE6CD61BE3}" srcOrd="0" destOrd="0" presId="urn:microsoft.com/office/officeart/2005/8/layout/matrix1"/>
    <dgm:cxn modelId="{21BF38BE-E663-4044-9ED9-C61F9C25B7B4}" type="presOf" srcId="{6A685494-6A80-424F-A96E-5BE9EEF6E279}" destId="{6730B1E8-75EA-4E2F-B846-08EE051BAEBF}" srcOrd="1" destOrd="0" presId="urn:microsoft.com/office/officeart/2005/8/layout/matrix1"/>
    <dgm:cxn modelId="{37AC6CA4-19C0-40C0-905D-C63989A1AE61}" type="presOf" srcId="{C4EB79E4-2CB0-4693-A038-656B255BE93D}" destId="{B9C70D51-54C3-4E7E-92D0-500CEEC9E7CE}" srcOrd="0" destOrd="0" presId="urn:microsoft.com/office/officeart/2005/8/layout/matrix1"/>
    <dgm:cxn modelId="{E7238B8C-C356-4A8A-8368-C3D3A195B85F}" type="presOf" srcId="{6A685494-6A80-424F-A96E-5BE9EEF6E279}" destId="{3B851EBE-7E0E-49FA-9800-7350789AFCFA}" srcOrd="0" destOrd="0" presId="urn:microsoft.com/office/officeart/2005/8/layout/matrix1"/>
    <dgm:cxn modelId="{6FFD3E41-3A14-4854-87C0-99AEB26BE03E}" type="presOf" srcId="{C4EB79E4-2CB0-4693-A038-656B255BE93D}" destId="{017B9142-0582-417F-93A0-F802B43D5861}" srcOrd="1" destOrd="0" presId="urn:microsoft.com/office/officeart/2005/8/layout/matrix1"/>
    <dgm:cxn modelId="{A8EE6D82-F752-4DF3-8F50-2FD3F54EF02D}" srcId="{A7EB6FE0-3AF0-4775-B8E1-DC55F463F0B4}" destId="{5EEC2102-EC04-4AF4-8022-730093B7C99F}" srcOrd="3" destOrd="0" parTransId="{4E3E7890-E314-4E6C-B614-00F7D170F148}" sibTransId="{ADDA50A8-D181-4ABC-A3D4-2067C409EB1E}"/>
    <dgm:cxn modelId="{27B651F5-55F7-4731-BE33-486E5CC5C75B}" type="presOf" srcId="{5EEC2102-EC04-4AF4-8022-730093B7C99F}" destId="{6564B7D5-AC3C-4169-90BE-3759918409A0}" srcOrd="0" destOrd="0" presId="urn:microsoft.com/office/officeart/2005/8/layout/matrix1"/>
    <dgm:cxn modelId="{3B2125EC-9760-4B33-9F1E-A54E6DCB5A67}" type="presOf" srcId="{5EEC2102-EC04-4AF4-8022-730093B7C99F}" destId="{78DFC2ED-4217-4597-8D04-53E13342E18E}" srcOrd="1" destOrd="0" presId="urn:microsoft.com/office/officeart/2005/8/layout/matrix1"/>
    <dgm:cxn modelId="{DA9CF817-ABA5-41E2-B6D2-BD0CB5BB9D86}" srcId="{A7EB6FE0-3AF0-4775-B8E1-DC55F463F0B4}" destId="{BD03B002-30A8-498F-AD9C-790D40F9984D}" srcOrd="0" destOrd="0" parTransId="{7144465C-BC79-423C-8E1B-0C7DB7417D38}" sibTransId="{ED1D15A1-1663-4ED8-B9EA-9B6673AC9D93}"/>
    <dgm:cxn modelId="{C5EEC61B-0990-4D50-8A11-58C6EFDC6197}" srcId="{FB50445B-2FAC-480E-A064-81016A7D1BF3}" destId="{A7EB6FE0-3AF0-4775-B8E1-DC55F463F0B4}" srcOrd="0" destOrd="0" parTransId="{DBC7F28D-CE34-4FC6-B5EC-16C5E9504C50}" sibTransId="{C7D923B4-00CA-4294-92D9-867B2A282280}"/>
    <dgm:cxn modelId="{2269E960-39A0-47B8-ABF2-1131AB0E9471}" type="presOf" srcId="{BD03B002-30A8-498F-AD9C-790D40F9984D}" destId="{0004A88C-BC41-48B9-90DE-FFAAD8512374}" srcOrd="0" destOrd="0" presId="urn:microsoft.com/office/officeart/2005/8/layout/matrix1"/>
    <dgm:cxn modelId="{6A95EE13-18C2-4BDE-9820-F1AC0A51B8C6}" srcId="{A7EB6FE0-3AF0-4775-B8E1-DC55F463F0B4}" destId="{6A685494-6A80-424F-A96E-5BE9EEF6E279}" srcOrd="1" destOrd="0" parTransId="{C7C3D40D-313B-4AC3-814C-B1A2CCF7BE6E}" sibTransId="{2BF350A9-2C13-405A-910A-BB1DBF1A7419}"/>
    <dgm:cxn modelId="{C99008C3-D6C1-487F-90E3-85AE80D93714}" srcId="{A7EB6FE0-3AF0-4775-B8E1-DC55F463F0B4}" destId="{C4EB79E4-2CB0-4693-A038-656B255BE93D}" srcOrd="2" destOrd="0" parTransId="{B0666CEB-0C91-4C9E-84DE-2CA38C6B2D5C}" sibTransId="{823D3196-F2EA-4C22-8F9D-B047C79241F2}"/>
    <dgm:cxn modelId="{11B38802-5EDF-4E72-BCF7-8DECFC2DF132}" type="presOf" srcId="{A7EB6FE0-3AF0-4775-B8E1-DC55F463F0B4}" destId="{D3448CF6-FD8C-46D1-9F63-8ECDDF3EBE4D}" srcOrd="0" destOrd="0" presId="urn:microsoft.com/office/officeart/2005/8/layout/matrix1"/>
    <dgm:cxn modelId="{9E679511-4409-4E10-9166-182000B4A196}" type="presOf" srcId="{BD03B002-30A8-498F-AD9C-790D40F9984D}" destId="{28BC0F69-3224-4C0F-A440-37CC2843F1CB}" srcOrd="1" destOrd="0" presId="urn:microsoft.com/office/officeart/2005/8/layout/matrix1"/>
    <dgm:cxn modelId="{4C93D957-B3ED-4055-A565-F50311F3CB54}" type="presParOf" srcId="{1420964B-4F17-4EB2-9702-20EE6CD61BE3}" destId="{9D8A770E-47D7-4FF3-BD21-596C30F95A86}" srcOrd="0" destOrd="0" presId="urn:microsoft.com/office/officeart/2005/8/layout/matrix1"/>
    <dgm:cxn modelId="{FC5EC11E-F8B7-4E05-AA2B-DDD270093D36}" type="presParOf" srcId="{9D8A770E-47D7-4FF3-BD21-596C30F95A86}" destId="{0004A88C-BC41-48B9-90DE-FFAAD8512374}" srcOrd="0" destOrd="0" presId="urn:microsoft.com/office/officeart/2005/8/layout/matrix1"/>
    <dgm:cxn modelId="{5CDC451E-9C05-41A2-AABD-666525EB865C}" type="presParOf" srcId="{9D8A770E-47D7-4FF3-BD21-596C30F95A86}" destId="{28BC0F69-3224-4C0F-A440-37CC2843F1CB}" srcOrd="1" destOrd="0" presId="urn:microsoft.com/office/officeart/2005/8/layout/matrix1"/>
    <dgm:cxn modelId="{E2C779B4-F650-4B06-BD83-3743BD5D2609}" type="presParOf" srcId="{9D8A770E-47D7-4FF3-BD21-596C30F95A86}" destId="{3B851EBE-7E0E-49FA-9800-7350789AFCFA}" srcOrd="2" destOrd="0" presId="urn:microsoft.com/office/officeart/2005/8/layout/matrix1"/>
    <dgm:cxn modelId="{B6A27673-A640-4BAA-92D2-3141C7D7A0F3}" type="presParOf" srcId="{9D8A770E-47D7-4FF3-BD21-596C30F95A86}" destId="{6730B1E8-75EA-4E2F-B846-08EE051BAEBF}" srcOrd="3" destOrd="0" presId="urn:microsoft.com/office/officeart/2005/8/layout/matrix1"/>
    <dgm:cxn modelId="{073B6C02-F489-4EDD-8DC6-6BB16027D3DB}" type="presParOf" srcId="{9D8A770E-47D7-4FF3-BD21-596C30F95A86}" destId="{B9C70D51-54C3-4E7E-92D0-500CEEC9E7CE}" srcOrd="4" destOrd="0" presId="urn:microsoft.com/office/officeart/2005/8/layout/matrix1"/>
    <dgm:cxn modelId="{940E959E-3F61-464E-8A3D-115E1CFEC8AD}" type="presParOf" srcId="{9D8A770E-47D7-4FF3-BD21-596C30F95A86}" destId="{017B9142-0582-417F-93A0-F802B43D5861}" srcOrd="5" destOrd="0" presId="urn:microsoft.com/office/officeart/2005/8/layout/matrix1"/>
    <dgm:cxn modelId="{0CCD68F6-C8AA-4F71-A91D-A88061BD2845}" type="presParOf" srcId="{9D8A770E-47D7-4FF3-BD21-596C30F95A86}" destId="{6564B7D5-AC3C-4169-90BE-3759918409A0}" srcOrd="6" destOrd="0" presId="urn:microsoft.com/office/officeart/2005/8/layout/matrix1"/>
    <dgm:cxn modelId="{78ABC9F7-A1E3-4BA4-87CC-E61A2D02C1FB}" type="presParOf" srcId="{9D8A770E-47D7-4FF3-BD21-596C30F95A86}" destId="{78DFC2ED-4217-4597-8D04-53E13342E18E}" srcOrd="7" destOrd="0" presId="urn:microsoft.com/office/officeart/2005/8/layout/matrix1"/>
    <dgm:cxn modelId="{105F1DE9-5CB0-47A1-860D-938F1BB1062D}" type="presParOf" srcId="{1420964B-4F17-4EB2-9702-20EE6CD61BE3}" destId="{D3448CF6-FD8C-46D1-9F63-8ECDDF3EBE4D}" srcOrd="1" destOrd="0" presId="urn:microsoft.com/office/officeart/2005/8/layout/matrix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3F611-D19E-437F-8241-50CFD1B56594}">
      <dsp:nvSpPr>
        <dsp:cNvPr id="0" name=""/>
        <dsp:cNvSpPr/>
      </dsp:nvSpPr>
      <dsp:spPr>
        <a:xfrm>
          <a:off x="438004" y="0"/>
          <a:ext cx="4964048" cy="40640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BCE3F4-B35F-4C9D-BC57-DFBBAACAFB33}">
      <dsp:nvSpPr>
        <dsp:cNvPr id="0" name=""/>
        <dsp:cNvSpPr/>
      </dsp:nvSpPr>
      <dsp:spPr>
        <a:xfrm>
          <a:off x="307" y="1219199"/>
          <a:ext cx="1877282" cy="16256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PE" sz="2100" kern="1200" dirty="0" smtClean="0"/>
            <a:t>Acción</a:t>
          </a:r>
          <a:endParaRPr lang="es-PE" sz="2100" kern="1200" dirty="0"/>
        </a:p>
      </dsp:txBody>
      <dsp:txXfrm>
        <a:off x="79662" y="1298554"/>
        <a:ext cx="1718572" cy="1466890"/>
      </dsp:txXfrm>
    </dsp:sp>
    <dsp:sp modelId="{CC02B85B-5BD3-46C8-8B5B-710EC4004933}">
      <dsp:nvSpPr>
        <dsp:cNvPr id="0" name=""/>
        <dsp:cNvSpPr/>
      </dsp:nvSpPr>
      <dsp:spPr>
        <a:xfrm>
          <a:off x="1981387" y="1219199"/>
          <a:ext cx="1877282" cy="16256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PE" sz="2100" kern="1200" dirty="0" smtClean="0"/>
            <a:t>Contexto</a:t>
          </a:r>
        </a:p>
        <a:p>
          <a:pPr lvl="0" algn="ctr" defTabSz="933450">
            <a:lnSpc>
              <a:spcPct val="90000"/>
            </a:lnSpc>
            <a:spcBef>
              <a:spcPct val="0"/>
            </a:spcBef>
            <a:spcAft>
              <a:spcPct val="35000"/>
            </a:spcAft>
          </a:pPr>
          <a:r>
            <a:rPr lang="es-PE" sz="2100" kern="1200" dirty="0" smtClean="0"/>
            <a:t>Condiciones</a:t>
          </a:r>
          <a:endParaRPr lang="es-PE" sz="2100" kern="1200" dirty="0"/>
        </a:p>
      </dsp:txBody>
      <dsp:txXfrm>
        <a:off x="2060742" y="1298554"/>
        <a:ext cx="1718572" cy="1466890"/>
      </dsp:txXfrm>
    </dsp:sp>
    <dsp:sp modelId="{76A24F14-2AC4-4D3B-835C-7196E4D30EE6}">
      <dsp:nvSpPr>
        <dsp:cNvPr id="0" name=""/>
        <dsp:cNvSpPr/>
      </dsp:nvSpPr>
      <dsp:spPr>
        <a:xfrm>
          <a:off x="3962467" y="1219199"/>
          <a:ext cx="1877282" cy="16256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PE" sz="2100" kern="1200" dirty="0" smtClean="0"/>
            <a:t>Atributo</a:t>
          </a:r>
          <a:endParaRPr lang="es-PE" sz="2100" kern="1200" dirty="0"/>
        </a:p>
      </dsp:txBody>
      <dsp:txXfrm>
        <a:off x="4041822" y="1298554"/>
        <a:ext cx="1718572" cy="1466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2E9E8-0CF8-4F96-9CB1-DADA27D3FA43}">
      <dsp:nvSpPr>
        <dsp:cNvPr id="0" name=""/>
        <dsp:cNvSpPr/>
      </dsp:nvSpPr>
      <dsp:spPr>
        <a:xfrm>
          <a:off x="686" y="902329"/>
          <a:ext cx="2678271" cy="160696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PE" sz="2300" kern="1200" dirty="0" smtClean="0"/>
            <a:t>Comunicación</a:t>
          </a:r>
        </a:p>
        <a:p>
          <a:pPr lvl="0" algn="ctr" defTabSz="1022350">
            <a:lnSpc>
              <a:spcPct val="90000"/>
            </a:lnSpc>
            <a:spcBef>
              <a:spcPct val="0"/>
            </a:spcBef>
            <a:spcAft>
              <a:spcPct val="35000"/>
            </a:spcAft>
          </a:pPr>
          <a:r>
            <a:rPr lang="es-PE" sz="2300" kern="1200" dirty="0" smtClean="0"/>
            <a:t>(Enfoque Comunicativo)</a:t>
          </a:r>
          <a:endParaRPr lang="es-PE" sz="2300" kern="1200" dirty="0"/>
        </a:p>
      </dsp:txBody>
      <dsp:txXfrm>
        <a:off x="686" y="902329"/>
        <a:ext cx="2678271" cy="1606962"/>
      </dsp:txXfrm>
    </dsp:sp>
    <dsp:sp modelId="{98E18909-795F-458B-9FCD-1449F27811F3}">
      <dsp:nvSpPr>
        <dsp:cNvPr id="0" name=""/>
        <dsp:cNvSpPr/>
      </dsp:nvSpPr>
      <dsp:spPr>
        <a:xfrm>
          <a:off x="2946785" y="902329"/>
          <a:ext cx="2678271" cy="1606962"/>
        </a:xfrm>
        <a:prstGeom prst="rect">
          <a:avLst/>
        </a:prstGeom>
        <a:solidFill>
          <a:schemeClr val="accent2">
            <a:hueOff val="915447"/>
            <a:satOff val="-16269"/>
            <a:lumOff val="5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PE" sz="2300" kern="1200" dirty="0" smtClean="0"/>
            <a:t>Matemática</a:t>
          </a:r>
        </a:p>
        <a:p>
          <a:pPr lvl="0" algn="ctr" defTabSz="1022350">
            <a:lnSpc>
              <a:spcPct val="90000"/>
            </a:lnSpc>
            <a:spcBef>
              <a:spcPct val="0"/>
            </a:spcBef>
            <a:spcAft>
              <a:spcPct val="35000"/>
            </a:spcAft>
          </a:pPr>
          <a:r>
            <a:rPr lang="es-PE" sz="2300" kern="1200" dirty="0" smtClean="0"/>
            <a:t>(Resolución de Problemas)</a:t>
          </a:r>
          <a:endParaRPr lang="es-PE" sz="2300" kern="1200" dirty="0"/>
        </a:p>
      </dsp:txBody>
      <dsp:txXfrm>
        <a:off x="2946785" y="902329"/>
        <a:ext cx="2678271" cy="1606962"/>
      </dsp:txXfrm>
    </dsp:sp>
    <dsp:sp modelId="{2FE65816-628F-4CC1-9D71-3E8C20355D6E}">
      <dsp:nvSpPr>
        <dsp:cNvPr id="0" name=""/>
        <dsp:cNvSpPr/>
      </dsp:nvSpPr>
      <dsp:spPr>
        <a:xfrm>
          <a:off x="686" y="2777119"/>
          <a:ext cx="2678271" cy="1606962"/>
        </a:xfrm>
        <a:prstGeom prst="rect">
          <a:avLst/>
        </a:prstGeom>
        <a:solidFill>
          <a:schemeClr val="accent2">
            <a:hueOff val="1830893"/>
            <a:satOff val="-32539"/>
            <a:lumOff val="10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PE" sz="2300" kern="1200" dirty="0" smtClean="0"/>
            <a:t>Ciudadanía</a:t>
          </a:r>
        </a:p>
        <a:p>
          <a:pPr lvl="0" algn="ctr" defTabSz="1022350">
            <a:lnSpc>
              <a:spcPct val="90000"/>
            </a:lnSpc>
            <a:spcBef>
              <a:spcPct val="0"/>
            </a:spcBef>
            <a:spcAft>
              <a:spcPct val="35000"/>
            </a:spcAft>
          </a:pPr>
          <a:r>
            <a:rPr lang="es-PE" sz="2300" kern="1200" dirty="0" smtClean="0"/>
            <a:t>(Habilidades Sociales)</a:t>
          </a:r>
          <a:endParaRPr lang="es-PE" sz="2300" kern="1200" dirty="0"/>
        </a:p>
      </dsp:txBody>
      <dsp:txXfrm>
        <a:off x="686" y="2777119"/>
        <a:ext cx="2678271" cy="1606962"/>
      </dsp:txXfrm>
    </dsp:sp>
    <dsp:sp modelId="{2BC32A9A-221C-4787-B2B9-D48945F88BF4}">
      <dsp:nvSpPr>
        <dsp:cNvPr id="0" name=""/>
        <dsp:cNvSpPr/>
      </dsp:nvSpPr>
      <dsp:spPr>
        <a:xfrm>
          <a:off x="2946785" y="2777119"/>
          <a:ext cx="2678271" cy="1606962"/>
        </a:xfrm>
        <a:prstGeom prst="rect">
          <a:avLst/>
        </a:prstGeom>
        <a:solidFill>
          <a:schemeClr val="accent2">
            <a:hueOff val="2746340"/>
            <a:satOff val="-48808"/>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PE" sz="2300" kern="1200" dirty="0" smtClean="0"/>
            <a:t>Ciencias</a:t>
          </a:r>
        </a:p>
        <a:p>
          <a:pPr lvl="0" algn="ctr" defTabSz="1022350">
            <a:lnSpc>
              <a:spcPct val="90000"/>
            </a:lnSpc>
            <a:spcBef>
              <a:spcPct val="0"/>
            </a:spcBef>
            <a:spcAft>
              <a:spcPct val="35000"/>
            </a:spcAft>
          </a:pPr>
          <a:r>
            <a:rPr lang="es-PE" sz="2300" kern="1200" dirty="0" smtClean="0"/>
            <a:t>(Indagación y Alfabetización Científica)</a:t>
          </a:r>
          <a:endParaRPr lang="es-PE" sz="2300" kern="1200" dirty="0"/>
        </a:p>
      </dsp:txBody>
      <dsp:txXfrm>
        <a:off x="2946785" y="2777119"/>
        <a:ext cx="2678271" cy="16069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4A88C-BC41-48B9-90DE-FFAAD8512374}">
      <dsp:nvSpPr>
        <dsp:cNvPr id="0" name=""/>
        <dsp:cNvSpPr/>
      </dsp:nvSpPr>
      <dsp:spPr>
        <a:xfrm rot="16200000">
          <a:off x="129481" y="-129481"/>
          <a:ext cx="2607486" cy="2866450"/>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s-PE" sz="2500" kern="1200" dirty="0" smtClean="0"/>
            <a:t>Contexto Social</a:t>
          </a:r>
          <a:endParaRPr lang="es-PE" sz="2500" kern="1200" dirty="0"/>
        </a:p>
      </dsp:txBody>
      <dsp:txXfrm rot="5400000">
        <a:off x="0" y="0"/>
        <a:ext cx="2866450" cy="1955615"/>
      </dsp:txXfrm>
    </dsp:sp>
    <dsp:sp modelId="{3B851EBE-7E0E-49FA-9800-7350789AFCFA}">
      <dsp:nvSpPr>
        <dsp:cNvPr id="0" name=""/>
        <dsp:cNvSpPr/>
      </dsp:nvSpPr>
      <dsp:spPr>
        <a:xfrm>
          <a:off x="2866450" y="0"/>
          <a:ext cx="2866450" cy="2607486"/>
        </a:xfrm>
        <a:prstGeom prst="round1Rect">
          <a:avLst/>
        </a:prstGeom>
        <a:solidFill>
          <a:schemeClr val="accent4">
            <a:hueOff val="2494993"/>
            <a:satOff val="-13796"/>
            <a:lumOff val="-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s-PE" sz="2500" kern="1200" dirty="0" smtClean="0"/>
            <a:t>Contexto Cultural</a:t>
          </a:r>
          <a:endParaRPr lang="es-PE" sz="2500" kern="1200" dirty="0"/>
        </a:p>
      </dsp:txBody>
      <dsp:txXfrm>
        <a:off x="2866450" y="0"/>
        <a:ext cx="2866450" cy="1955615"/>
      </dsp:txXfrm>
    </dsp:sp>
    <dsp:sp modelId="{B9C70D51-54C3-4E7E-92D0-500CEEC9E7CE}">
      <dsp:nvSpPr>
        <dsp:cNvPr id="0" name=""/>
        <dsp:cNvSpPr/>
      </dsp:nvSpPr>
      <dsp:spPr>
        <a:xfrm rot="10800000">
          <a:off x="0" y="2607486"/>
          <a:ext cx="2866450" cy="2607486"/>
        </a:xfrm>
        <a:prstGeom prst="round1Rect">
          <a:avLst/>
        </a:prstGeom>
        <a:solidFill>
          <a:schemeClr val="accent4">
            <a:hueOff val="4989986"/>
            <a:satOff val="-27591"/>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s-PE" sz="2500" kern="1200" dirty="0" smtClean="0"/>
            <a:t>Estructura Mental</a:t>
          </a:r>
          <a:endParaRPr lang="es-PE" sz="2500" kern="1200" dirty="0"/>
        </a:p>
      </dsp:txBody>
      <dsp:txXfrm rot="10800000">
        <a:off x="0" y="3259358"/>
        <a:ext cx="2866450" cy="1955615"/>
      </dsp:txXfrm>
    </dsp:sp>
    <dsp:sp modelId="{6564B7D5-AC3C-4169-90BE-3759918409A0}">
      <dsp:nvSpPr>
        <dsp:cNvPr id="0" name=""/>
        <dsp:cNvSpPr/>
      </dsp:nvSpPr>
      <dsp:spPr>
        <a:xfrm rot="5400000">
          <a:off x="2995931" y="2478005"/>
          <a:ext cx="2607486" cy="2866450"/>
        </a:xfrm>
        <a:prstGeom prst="round1Rect">
          <a:avLst/>
        </a:prstGeom>
        <a:solidFill>
          <a:schemeClr val="accent4">
            <a:hueOff val="7484979"/>
            <a:satOff val="-41387"/>
            <a:lumOff val="-35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s-PE" sz="2500" kern="1200" dirty="0" smtClean="0"/>
            <a:t>Estructura Biológica</a:t>
          </a:r>
          <a:endParaRPr lang="es-PE" sz="2500" kern="1200" dirty="0"/>
        </a:p>
      </dsp:txBody>
      <dsp:txXfrm rot="-5400000">
        <a:off x="2866450" y="3259358"/>
        <a:ext cx="2866450" cy="1955615"/>
      </dsp:txXfrm>
    </dsp:sp>
    <dsp:sp modelId="{D3448CF6-FD8C-46D1-9F63-8ECDDF3EBE4D}">
      <dsp:nvSpPr>
        <dsp:cNvPr id="0" name=""/>
        <dsp:cNvSpPr/>
      </dsp:nvSpPr>
      <dsp:spPr>
        <a:xfrm>
          <a:off x="2006515" y="1955615"/>
          <a:ext cx="1719870" cy="1303743"/>
        </a:xfrm>
        <a:prstGeom prst="roundRect">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PE" sz="2500" kern="1200" dirty="0" smtClean="0"/>
            <a:t>Lenguaje</a:t>
          </a:r>
          <a:endParaRPr lang="es-PE" sz="2500" kern="1200" dirty="0"/>
        </a:p>
      </dsp:txBody>
      <dsp:txXfrm>
        <a:off x="2070158" y="2019258"/>
        <a:ext cx="1592584" cy="117645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5F4768-DF61-4090-B8A0-37696A56EC9F}" type="datetimeFigureOut">
              <a:rPr lang="es-PE" smtClean="0"/>
              <a:pPr/>
              <a:t>01/09/2014</a:t>
            </a:fld>
            <a:endParaRPr lang="es-P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AC37F8-E1E1-4D35-853E-30EB021A395F}" type="slidenum">
              <a:rPr lang="es-PE" smtClean="0"/>
              <a:pPr/>
              <a:t>‹Nº›</a:t>
            </a:fld>
            <a:endParaRPr lang="es-PE"/>
          </a:p>
        </p:txBody>
      </p:sp>
    </p:spTree>
    <p:extLst>
      <p:ext uri="{BB962C8B-B14F-4D97-AF65-F5344CB8AC3E}">
        <p14:creationId xmlns:p14="http://schemas.microsoft.com/office/powerpoint/2010/main" xmlns="" val="643233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3792D2CF-A01B-4515-8B40-3DC34258267A}" type="slidenum">
              <a:rPr lang="es-ES" smtClean="0"/>
              <a:pPr/>
              <a:t>18</a:t>
            </a:fld>
            <a:endParaRPr lang="es-ES"/>
          </a:p>
        </p:txBody>
      </p:sp>
    </p:spTree>
    <p:extLst>
      <p:ext uri="{BB962C8B-B14F-4D97-AF65-F5344CB8AC3E}">
        <p14:creationId xmlns:p14="http://schemas.microsoft.com/office/powerpoint/2010/main" xmlns="" val="193915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3792D2CF-A01B-4515-8B40-3DC34258267A}" type="slidenum">
              <a:rPr lang="es-ES" smtClean="0"/>
              <a:pPr/>
              <a:t>19</a:t>
            </a:fld>
            <a:endParaRPr lang="es-ES"/>
          </a:p>
        </p:txBody>
      </p:sp>
    </p:spTree>
    <p:extLst>
      <p:ext uri="{BB962C8B-B14F-4D97-AF65-F5344CB8AC3E}">
        <p14:creationId xmlns:p14="http://schemas.microsoft.com/office/powerpoint/2010/main" xmlns="" val="2906765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dirty="0"/>
          </a:p>
        </p:txBody>
      </p:sp>
      <p:sp>
        <p:nvSpPr>
          <p:cNvPr id="4" name="3 Marcador de número de diapositiva"/>
          <p:cNvSpPr>
            <a:spLocks noGrp="1"/>
          </p:cNvSpPr>
          <p:nvPr>
            <p:ph type="sldNum" sz="quarter" idx="10"/>
          </p:nvPr>
        </p:nvSpPr>
        <p:spPr/>
        <p:txBody>
          <a:bodyPr/>
          <a:lstStyle/>
          <a:p>
            <a:fld id="{3792D2CF-A01B-4515-8B40-3DC34258267A}" type="slidenum">
              <a:rPr lang="es-PE" smtClean="0"/>
              <a:pPr/>
              <a:t>24</a:t>
            </a:fld>
            <a:endParaRPr lang="es-PE"/>
          </a:p>
        </p:txBody>
      </p:sp>
    </p:spTree>
    <p:extLst>
      <p:ext uri="{BB962C8B-B14F-4D97-AF65-F5344CB8AC3E}">
        <p14:creationId xmlns:p14="http://schemas.microsoft.com/office/powerpoint/2010/main" xmlns="" val="611450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F8D8D-13D4-476E-956D-0FD603F324DD}" type="slidenum">
              <a:rPr lang="es-ES_tradnl"/>
              <a:pPr/>
              <a:t>89</a:t>
            </a:fld>
            <a:endParaRPr lang="es-ES_tradnl"/>
          </a:p>
        </p:txBody>
      </p:sp>
      <p:sp>
        <p:nvSpPr>
          <p:cNvPr id="323586" name="Rectangle 2"/>
          <p:cNvSpPr>
            <a:spLocks noGrp="1" noRot="1" noChangeAspect="1" noChangeArrowheads="1" noTextEdit="1"/>
          </p:cNvSpPr>
          <p:nvPr>
            <p:ph type="sldImg"/>
          </p:nvPr>
        </p:nvSpPr>
        <p:spPr>
          <a:xfrm>
            <a:off x="1146175" y="687388"/>
            <a:ext cx="4565650" cy="3424237"/>
          </a:xfrm>
          <a:ln cap="flat"/>
        </p:spPr>
      </p:sp>
      <p:sp>
        <p:nvSpPr>
          <p:cNvPr id="323587" name="Rectangle 3"/>
          <p:cNvSpPr>
            <a:spLocks noGrp="1" noChangeArrowheads="1"/>
          </p:cNvSpPr>
          <p:nvPr>
            <p:ph type="body" idx="1"/>
          </p:nvPr>
        </p:nvSpPr>
        <p:spPr>
          <a:ln/>
        </p:spPr>
        <p:txBody>
          <a:bodyPr lIns="92052" tIns="46025" rIns="92052" bIns="46025"/>
          <a:lstStyle/>
          <a:p>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CR" smtClean="0"/>
              <a:t> LOS EXÁMENBES</a:t>
            </a:r>
          </a:p>
        </p:txBody>
      </p:sp>
      <p:sp>
        <p:nvSpPr>
          <p:cNvPr id="4198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28705F-C80F-4458-A15B-712C6C05CA5B}" type="slidenum">
              <a:rPr lang="es-CR" smtClean="0"/>
              <a:pPr/>
              <a:t>101</a:t>
            </a:fld>
            <a:endParaRPr lang="es-C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B22FA95F-C93B-42C9-BE98-9AED8D8DE026}" type="slidenum">
              <a:rPr lang="es-MX" smtClean="0">
                <a:solidFill>
                  <a:prstClr val="black"/>
                </a:solidFill>
              </a:rPr>
              <a:pPr/>
              <a:t>119</a:t>
            </a:fld>
            <a:endParaRPr lang="es-MX" dirty="0">
              <a:solidFill>
                <a:prstClr val="black"/>
              </a:solidFill>
            </a:endParaRPr>
          </a:p>
        </p:txBody>
      </p:sp>
    </p:spTree>
    <p:extLst>
      <p:ext uri="{BB962C8B-B14F-4D97-AF65-F5344CB8AC3E}">
        <p14:creationId xmlns:p14="http://schemas.microsoft.com/office/powerpoint/2010/main" xmlns="" val="425978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B22FA95F-C93B-42C9-BE98-9AED8D8DE026}" type="slidenum">
              <a:rPr lang="es-MX" smtClean="0">
                <a:solidFill>
                  <a:prstClr val="black"/>
                </a:solidFill>
              </a:rPr>
              <a:pPr/>
              <a:t>154</a:t>
            </a:fld>
            <a:endParaRPr lang="es-MX" dirty="0">
              <a:solidFill>
                <a:prstClr val="black"/>
              </a:solidFill>
            </a:endParaRPr>
          </a:p>
        </p:txBody>
      </p:sp>
    </p:spTree>
    <p:extLst>
      <p:ext uri="{BB962C8B-B14F-4D97-AF65-F5344CB8AC3E}">
        <p14:creationId xmlns:p14="http://schemas.microsoft.com/office/powerpoint/2010/main" xmlns="" val="1880214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fld id="{5104C4A9-40B9-4AEB-9055-4BC0695D36F4}" type="datetimeFigureOut">
              <a:rPr lang="es-PE" smtClean="0"/>
              <a:pPr/>
              <a:t>01/09/2014</a:t>
            </a:fld>
            <a:endParaRPr lang="es-PE"/>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PE"/>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892F4A41-0E68-497B-8FD1-2EC74F099468}" type="slidenum">
              <a:rPr lang="es-PE" smtClean="0"/>
              <a:pPr/>
              <a:t>‹Nº›</a:t>
            </a:fld>
            <a:endParaRPr lang="es-PE"/>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104C4A9-40B9-4AEB-9055-4BC0695D36F4}" type="datetimeFigureOut">
              <a:rPr lang="es-PE" smtClean="0"/>
              <a:pPr/>
              <a:t>01/09/2014</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892F4A41-0E68-497B-8FD1-2EC74F099468}" type="slidenum">
              <a:rPr lang="es-PE" smtClean="0"/>
              <a:pPr/>
              <a:t>‹Nº›</a:t>
            </a:fld>
            <a:endParaRPr lang="es-P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104C4A9-40B9-4AEB-9055-4BC0695D36F4}" type="datetimeFigureOut">
              <a:rPr lang="es-PE" smtClean="0"/>
              <a:pPr/>
              <a:t>01/09/2014</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892F4A41-0E68-497B-8FD1-2EC74F099468}" type="slidenum">
              <a:rPr lang="es-PE" smtClean="0"/>
              <a:pPr/>
              <a:t>‹Nº›</a:t>
            </a:fld>
            <a:endParaRPr lang="es-P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ítulo y contenido">
    <p:spTree>
      <p:nvGrpSpPr>
        <p:cNvPr id="1" name=""/>
        <p:cNvGrpSpPr/>
        <p:nvPr/>
      </p:nvGrpSpPr>
      <p:grpSpPr>
        <a:xfrm>
          <a:off x="0" y="0"/>
          <a:ext cx="0" cy="0"/>
          <a:chOff x="0" y="0"/>
          <a:chExt cx="0" cy="0"/>
        </a:xfrm>
      </p:grpSpPr>
      <p:sp>
        <p:nvSpPr>
          <p:cNvPr id="3" name="Shape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Shape 3"/>
          <p:cNvSpPr>
            <a:spLocks noGrp="1"/>
          </p:cNvSpPr>
          <p:nvPr>
            <p:ph type="dt" sz="half" idx="10"/>
          </p:nvPr>
        </p:nvSpPr>
        <p:spPr/>
        <p:txBody>
          <a:bodyPr/>
          <a:lstStyle/>
          <a:p>
            <a:fld id="{6C70D0AA-A564-40E6-BDF9-FE3371FD07B4}" type="datetimeFigureOut">
              <a:rPr/>
              <a:pPr/>
              <a:t>6/9/2006</a:t>
            </a:fld>
            <a:endParaRPr lang="es-ES"/>
          </a:p>
        </p:txBody>
      </p:sp>
      <p:sp>
        <p:nvSpPr>
          <p:cNvPr id="5" name="Shape 4"/>
          <p:cNvSpPr>
            <a:spLocks noGrp="1"/>
          </p:cNvSpPr>
          <p:nvPr>
            <p:ph type="ftr" sz="quarter" idx="11"/>
          </p:nvPr>
        </p:nvSpPr>
        <p:spPr/>
        <p:txBody>
          <a:bodyPr/>
          <a:lstStyle/>
          <a:p>
            <a:endParaRPr lang="es-ES"/>
          </a:p>
        </p:txBody>
      </p:sp>
      <p:sp>
        <p:nvSpPr>
          <p:cNvPr id="6" name="Shape 5"/>
          <p:cNvSpPr>
            <a:spLocks noGrp="1"/>
          </p:cNvSpPr>
          <p:nvPr>
            <p:ph type="sldNum" sz="quarter" idx="12"/>
          </p:nvPr>
        </p:nvSpPr>
        <p:spPr/>
        <p:txBody>
          <a:bodyPr/>
          <a:lstStyle/>
          <a:p>
            <a:fld id="{561D2430-FB11-4C87-BF1D-6F488A17F237}" type="slidenum">
              <a:rPr/>
              <a:pPr/>
              <a:t>‹Nº›</a:t>
            </a:fld>
            <a:endParaRPr lang="es-ES"/>
          </a:p>
        </p:txBody>
      </p:sp>
      <p:sp>
        <p:nvSpPr>
          <p:cNvPr id="7" name="Rectangle 6"/>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fld id="{5104C4A9-40B9-4AEB-9055-4BC0695D36F4}" type="datetimeFigureOut">
              <a:rPr lang="es-PE" smtClean="0">
                <a:solidFill>
                  <a:srgbClr val="775F55"/>
                </a:solidFill>
              </a:rPr>
              <a:pPr/>
              <a:t>01/09/2014</a:t>
            </a:fld>
            <a:endParaRPr lang="es-PE">
              <a:solidFill>
                <a:srgbClr val="775F55"/>
              </a:solidFill>
            </a:endParaRPr>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PE">
              <a:solidFill>
                <a:srgbClr val="775F55"/>
              </a:solidFill>
            </a:endParaRPr>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892F4A41-0E68-497B-8FD1-2EC74F099468}" type="slidenum">
              <a:rPr lang="es-PE" smtClean="0"/>
              <a:pPr/>
              <a:t>‹Nº›</a:t>
            </a:fld>
            <a:endParaRPr lang="es-PE"/>
          </a:p>
        </p:txBody>
      </p:sp>
    </p:spTree>
    <p:extLst>
      <p:ext uri="{BB962C8B-B14F-4D97-AF65-F5344CB8AC3E}">
        <p14:creationId xmlns:p14="http://schemas.microsoft.com/office/powerpoint/2010/main" xmlns="" val="301015286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4"/>
          </p:nvPr>
        </p:nvSpPr>
        <p:spPr/>
        <p:txBody>
          <a:bodyPr rtlCol="0"/>
          <a:lstStyle/>
          <a:p>
            <a:fld id="{5104C4A9-40B9-4AEB-9055-4BC0695D36F4}" type="datetimeFigureOut">
              <a:rPr lang="es-PE" smtClean="0">
                <a:solidFill>
                  <a:srgbClr val="775F55"/>
                </a:solidFill>
              </a:rPr>
              <a:pPr/>
              <a:t>01/09/2014</a:t>
            </a:fld>
            <a:endParaRPr lang="es-PE">
              <a:solidFill>
                <a:srgbClr val="775F55"/>
              </a:solidFill>
            </a:endParaRPr>
          </a:p>
        </p:txBody>
      </p:sp>
      <p:sp>
        <p:nvSpPr>
          <p:cNvPr id="9" name="8 Marcador de número de diapositiva"/>
          <p:cNvSpPr>
            <a:spLocks noGrp="1"/>
          </p:cNvSpPr>
          <p:nvPr>
            <p:ph type="sldNum" sz="quarter" idx="15"/>
          </p:nvPr>
        </p:nvSpPr>
        <p:spPr/>
        <p:txBody>
          <a:bodyPr rtlCol="0"/>
          <a:lstStyle/>
          <a:p>
            <a:fld id="{892F4A41-0E68-497B-8FD1-2EC74F099468}" type="slidenum">
              <a:rPr lang="es-PE" smtClean="0"/>
              <a:pPr/>
              <a:t>‹Nº›</a:t>
            </a:fld>
            <a:endParaRPr lang="es-PE"/>
          </a:p>
        </p:txBody>
      </p:sp>
      <p:sp>
        <p:nvSpPr>
          <p:cNvPr id="10" name="9 Marcador de pie de página"/>
          <p:cNvSpPr>
            <a:spLocks noGrp="1"/>
          </p:cNvSpPr>
          <p:nvPr>
            <p:ph type="ftr" sz="quarter" idx="16"/>
          </p:nvPr>
        </p:nvSpPr>
        <p:spPr/>
        <p:txBody>
          <a:bodyPr rtlCol="0"/>
          <a:lstStyle/>
          <a:p>
            <a:endParaRPr lang="es-PE">
              <a:solidFill>
                <a:srgbClr val="775F55"/>
              </a:solidFill>
            </a:endParaRPr>
          </a:p>
        </p:txBody>
      </p:sp>
    </p:spTree>
    <p:extLst>
      <p:ext uri="{BB962C8B-B14F-4D97-AF65-F5344CB8AC3E}">
        <p14:creationId xmlns:p14="http://schemas.microsoft.com/office/powerpoint/2010/main" xmlns="" val="29484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fld id="{5104C4A9-40B9-4AEB-9055-4BC0695D36F4}" type="datetimeFigureOut">
              <a:rPr lang="es-PE" smtClean="0">
                <a:solidFill>
                  <a:srgbClr val="EBDDC3"/>
                </a:solidFill>
              </a:rPr>
              <a:pPr/>
              <a:t>01/09/2014</a:t>
            </a:fld>
            <a:endParaRPr lang="es-PE">
              <a:solidFill>
                <a:srgbClr val="EBDDC3"/>
              </a:solidFill>
            </a:endParaRPr>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PE">
              <a:solidFill>
                <a:srgbClr val="EBDDC3"/>
              </a:solidFill>
            </a:endParaRPr>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892F4A41-0E68-497B-8FD1-2EC74F099468}" type="slidenum">
              <a:rPr lang="es-PE" smtClean="0"/>
              <a:pPr/>
              <a:t>‹Nº›</a:t>
            </a:fld>
            <a:endParaRPr lang="es-PE"/>
          </a:p>
        </p:txBody>
      </p:sp>
    </p:spTree>
    <p:extLst>
      <p:ext uri="{BB962C8B-B14F-4D97-AF65-F5344CB8AC3E}">
        <p14:creationId xmlns:p14="http://schemas.microsoft.com/office/powerpoint/2010/main" xmlns="" val="131612217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5104C4A9-40B9-4AEB-9055-4BC0695D36F4}" type="datetimeFigureOut">
              <a:rPr lang="es-PE" smtClean="0">
                <a:solidFill>
                  <a:srgbClr val="775F55"/>
                </a:solidFill>
              </a:rPr>
              <a:pPr/>
              <a:t>01/09/2014</a:t>
            </a:fld>
            <a:endParaRPr lang="es-PE">
              <a:solidFill>
                <a:srgbClr val="775F55"/>
              </a:solidFill>
            </a:endParaRPr>
          </a:p>
        </p:txBody>
      </p:sp>
      <p:sp>
        <p:nvSpPr>
          <p:cNvPr id="6" name="5 Marcador de pie de página"/>
          <p:cNvSpPr>
            <a:spLocks noGrp="1"/>
          </p:cNvSpPr>
          <p:nvPr>
            <p:ph type="ftr" sz="quarter" idx="11"/>
          </p:nvPr>
        </p:nvSpPr>
        <p:spPr/>
        <p:txBody>
          <a:bodyPr/>
          <a:lstStyle/>
          <a:p>
            <a:endParaRPr lang="es-PE">
              <a:solidFill>
                <a:srgbClr val="775F55"/>
              </a:solidFill>
            </a:endParaRPr>
          </a:p>
        </p:txBody>
      </p:sp>
      <p:sp>
        <p:nvSpPr>
          <p:cNvPr id="7" name="6 Marcador de número de diapositiva"/>
          <p:cNvSpPr>
            <a:spLocks noGrp="1"/>
          </p:cNvSpPr>
          <p:nvPr>
            <p:ph type="sldNum" sz="quarter" idx="12"/>
          </p:nvPr>
        </p:nvSpPr>
        <p:spPr/>
        <p:txBody>
          <a:bodyPr/>
          <a:lstStyle/>
          <a:p>
            <a:fld id="{892F4A41-0E68-497B-8FD1-2EC74F099468}" type="slidenum">
              <a:rPr lang="es-PE" smtClean="0"/>
              <a:pPr/>
              <a:t>‹Nº›</a:t>
            </a:fld>
            <a:endParaRPr lang="es-PE"/>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xmlns="" val="1972517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5104C4A9-40B9-4AEB-9055-4BC0695D36F4}" type="datetimeFigureOut">
              <a:rPr lang="es-PE" smtClean="0">
                <a:solidFill>
                  <a:srgbClr val="775F55"/>
                </a:solidFill>
              </a:rPr>
              <a:pPr/>
              <a:t>01/09/2014</a:t>
            </a:fld>
            <a:endParaRPr lang="es-PE">
              <a:solidFill>
                <a:srgbClr val="775F55"/>
              </a:solidFill>
            </a:endParaRPr>
          </a:p>
        </p:txBody>
      </p:sp>
      <p:sp>
        <p:nvSpPr>
          <p:cNvPr id="8" name="7 Marcador de pie de página"/>
          <p:cNvSpPr>
            <a:spLocks noGrp="1"/>
          </p:cNvSpPr>
          <p:nvPr>
            <p:ph type="ftr" sz="quarter" idx="11"/>
          </p:nvPr>
        </p:nvSpPr>
        <p:spPr/>
        <p:txBody>
          <a:bodyPr/>
          <a:lstStyle/>
          <a:p>
            <a:endParaRPr lang="es-PE">
              <a:solidFill>
                <a:srgbClr val="775F55"/>
              </a:solidFill>
            </a:endParaRPr>
          </a:p>
        </p:txBody>
      </p:sp>
      <p:sp>
        <p:nvSpPr>
          <p:cNvPr id="9" name="8 Marcador de número de diapositiva"/>
          <p:cNvSpPr>
            <a:spLocks noGrp="1"/>
          </p:cNvSpPr>
          <p:nvPr>
            <p:ph type="sldNum" sz="quarter" idx="12"/>
          </p:nvPr>
        </p:nvSpPr>
        <p:spPr/>
        <p:txBody>
          <a:bodyPr/>
          <a:lstStyle/>
          <a:p>
            <a:fld id="{892F4A41-0E68-497B-8FD1-2EC74F099468}" type="slidenum">
              <a:rPr lang="es-PE" smtClean="0"/>
              <a:pPr/>
              <a:t>‹Nº›</a:t>
            </a:fld>
            <a:endParaRPr lang="es-PE"/>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extLst>
      <p:ext uri="{BB962C8B-B14F-4D97-AF65-F5344CB8AC3E}">
        <p14:creationId xmlns:p14="http://schemas.microsoft.com/office/powerpoint/2010/main" xmlns="" val="1981941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5104C4A9-40B9-4AEB-9055-4BC0695D36F4}" type="datetimeFigureOut">
              <a:rPr lang="es-PE" smtClean="0">
                <a:solidFill>
                  <a:srgbClr val="775F55"/>
                </a:solidFill>
              </a:rPr>
              <a:pPr/>
              <a:t>01/09/2014</a:t>
            </a:fld>
            <a:endParaRPr lang="es-PE">
              <a:solidFill>
                <a:srgbClr val="775F55"/>
              </a:solidFill>
            </a:endParaRPr>
          </a:p>
        </p:txBody>
      </p:sp>
      <p:sp>
        <p:nvSpPr>
          <p:cNvPr id="7" name="6 Marcador de número de diapositiva"/>
          <p:cNvSpPr>
            <a:spLocks noGrp="1"/>
          </p:cNvSpPr>
          <p:nvPr>
            <p:ph type="sldNum" sz="quarter" idx="11"/>
          </p:nvPr>
        </p:nvSpPr>
        <p:spPr/>
        <p:txBody>
          <a:bodyPr rtlCol="0"/>
          <a:lstStyle/>
          <a:p>
            <a:fld id="{892F4A41-0E68-497B-8FD1-2EC74F099468}" type="slidenum">
              <a:rPr lang="es-PE" smtClean="0"/>
              <a:pPr/>
              <a:t>‹Nº›</a:t>
            </a:fld>
            <a:endParaRPr lang="es-PE"/>
          </a:p>
        </p:txBody>
      </p:sp>
      <p:sp>
        <p:nvSpPr>
          <p:cNvPr id="8" name="7 Marcador de pie de página"/>
          <p:cNvSpPr>
            <a:spLocks noGrp="1"/>
          </p:cNvSpPr>
          <p:nvPr>
            <p:ph type="ftr" sz="quarter" idx="12"/>
          </p:nvPr>
        </p:nvSpPr>
        <p:spPr/>
        <p:txBody>
          <a:bodyPr rtlCol="0"/>
          <a:lstStyle/>
          <a:p>
            <a:endParaRPr lang="es-PE">
              <a:solidFill>
                <a:srgbClr val="775F55"/>
              </a:solidFill>
            </a:endParaRPr>
          </a:p>
        </p:txBody>
      </p:sp>
    </p:spTree>
    <p:extLst>
      <p:ext uri="{BB962C8B-B14F-4D97-AF65-F5344CB8AC3E}">
        <p14:creationId xmlns:p14="http://schemas.microsoft.com/office/powerpoint/2010/main" xmlns="" val="2484328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104C4A9-40B9-4AEB-9055-4BC0695D36F4}" type="datetimeFigureOut">
              <a:rPr lang="es-PE" smtClean="0">
                <a:solidFill>
                  <a:srgbClr val="775F55"/>
                </a:solidFill>
              </a:rPr>
              <a:pPr/>
              <a:t>01/09/2014</a:t>
            </a:fld>
            <a:endParaRPr lang="es-PE">
              <a:solidFill>
                <a:srgbClr val="775F55"/>
              </a:solidFill>
            </a:endParaRPr>
          </a:p>
        </p:txBody>
      </p:sp>
      <p:sp>
        <p:nvSpPr>
          <p:cNvPr id="3" name="2 Marcador de pie de página"/>
          <p:cNvSpPr>
            <a:spLocks noGrp="1"/>
          </p:cNvSpPr>
          <p:nvPr>
            <p:ph type="ftr" sz="quarter" idx="11"/>
          </p:nvPr>
        </p:nvSpPr>
        <p:spPr/>
        <p:txBody>
          <a:bodyPr/>
          <a:lstStyle/>
          <a:p>
            <a:endParaRPr lang="es-PE">
              <a:solidFill>
                <a:srgbClr val="775F55"/>
              </a:solidFill>
            </a:endParaRPr>
          </a:p>
        </p:txBody>
      </p:sp>
      <p:sp>
        <p:nvSpPr>
          <p:cNvPr id="4" name="3 Marcador de número de diapositiva"/>
          <p:cNvSpPr>
            <a:spLocks noGrp="1"/>
          </p:cNvSpPr>
          <p:nvPr>
            <p:ph type="sldNum" sz="quarter" idx="12"/>
          </p:nvPr>
        </p:nvSpPr>
        <p:spPr/>
        <p:txBody>
          <a:bodyPr/>
          <a:lstStyle/>
          <a:p>
            <a:fld id="{892F4A41-0E68-497B-8FD1-2EC74F099468}" type="slidenum">
              <a:rPr lang="es-PE" smtClean="0"/>
              <a:pPr/>
              <a:t>‹Nº›</a:t>
            </a:fld>
            <a:endParaRPr lang="es-PE"/>
          </a:p>
        </p:txBody>
      </p:sp>
    </p:spTree>
    <p:extLst>
      <p:ext uri="{BB962C8B-B14F-4D97-AF65-F5344CB8AC3E}">
        <p14:creationId xmlns:p14="http://schemas.microsoft.com/office/powerpoint/2010/main" xmlns="" val="3677140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4"/>
          </p:nvPr>
        </p:nvSpPr>
        <p:spPr/>
        <p:txBody>
          <a:bodyPr rtlCol="0"/>
          <a:lstStyle/>
          <a:p>
            <a:fld id="{5104C4A9-40B9-4AEB-9055-4BC0695D36F4}" type="datetimeFigureOut">
              <a:rPr lang="es-PE" smtClean="0"/>
              <a:pPr/>
              <a:t>01/09/2014</a:t>
            </a:fld>
            <a:endParaRPr lang="es-PE"/>
          </a:p>
        </p:txBody>
      </p:sp>
      <p:sp>
        <p:nvSpPr>
          <p:cNvPr id="9" name="8 Marcador de número de diapositiva"/>
          <p:cNvSpPr>
            <a:spLocks noGrp="1"/>
          </p:cNvSpPr>
          <p:nvPr>
            <p:ph type="sldNum" sz="quarter" idx="15"/>
          </p:nvPr>
        </p:nvSpPr>
        <p:spPr/>
        <p:txBody>
          <a:bodyPr rtlCol="0"/>
          <a:lstStyle/>
          <a:p>
            <a:fld id="{892F4A41-0E68-497B-8FD1-2EC74F099468}" type="slidenum">
              <a:rPr lang="es-PE" smtClean="0"/>
              <a:pPr/>
              <a:t>‹Nº›</a:t>
            </a:fld>
            <a:endParaRPr lang="es-PE"/>
          </a:p>
        </p:txBody>
      </p:sp>
      <p:sp>
        <p:nvSpPr>
          <p:cNvPr id="10" name="9 Marcador de pie de página"/>
          <p:cNvSpPr>
            <a:spLocks noGrp="1"/>
          </p:cNvSpPr>
          <p:nvPr>
            <p:ph type="ftr" sz="quarter" idx="16"/>
          </p:nvPr>
        </p:nvSpPr>
        <p:spPr/>
        <p:txBody>
          <a:bodyPr rtlCol="0"/>
          <a:lstStyle/>
          <a:p>
            <a:endParaRPr lang="es-P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4"/>
          </p:nvPr>
        </p:nvSpPr>
        <p:spPr/>
        <p:txBody>
          <a:bodyPr rtlCol="0"/>
          <a:lstStyle/>
          <a:p>
            <a:fld id="{5104C4A9-40B9-4AEB-9055-4BC0695D36F4}" type="datetimeFigureOut">
              <a:rPr lang="es-PE" smtClean="0">
                <a:solidFill>
                  <a:srgbClr val="775F55"/>
                </a:solidFill>
              </a:rPr>
              <a:pPr/>
              <a:t>01/09/2014</a:t>
            </a:fld>
            <a:endParaRPr lang="es-PE">
              <a:solidFill>
                <a:srgbClr val="775F55"/>
              </a:solidFill>
            </a:endParaRPr>
          </a:p>
        </p:txBody>
      </p:sp>
      <p:sp>
        <p:nvSpPr>
          <p:cNvPr id="22" name="21 Marcador de número de diapositiva"/>
          <p:cNvSpPr>
            <a:spLocks noGrp="1"/>
          </p:cNvSpPr>
          <p:nvPr>
            <p:ph type="sldNum" sz="quarter" idx="15"/>
          </p:nvPr>
        </p:nvSpPr>
        <p:spPr/>
        <p:txBody>
          <a:bodyPr rtlCol="0"/>
          <a:lstStyle/>
          <a:p>
            <a:fld id="{892F4A41-0E68-497B-8FD1-2EC74F099468}" type="slidenum">
              <a:rPr lang="es-PE" smtClean="0"/>
              <a:pPr/>
              <a:t>‹Nº›</a:t>
            </a:fld>
            <a:endParaRPr lang="es-PE"/>
          </a:p>
        </p:txBody>
      </p:sp>
      <p:sp>
        <p:nvSpPr>
          <p:cNvPr id="23" name="22 Marcador de pie de página"/>
          <p:cNvSpPr>
            <a:spLocks noGrp="1"/>
          </p:cNvSpPr>
          <p:nvPr>
            <p:ph type="ftr" sz="quarter" idx="16"/>
          </p:nvPr>
        </p:nvSpPr>
        <p:spPr/>
        <p:txBody>
          <a:bodyPr rtlCol="0"/>
          <a:lstStyle/>
          <a:p>
            <a:endParaRPr lang="es-PE">
              <a:solidFill>
                <a:srgbClr val="775F55"/>
              </a:solidFill>
            </a:endParaRPr>
          </a:p>
        </p:txBody>
      </p:sp>
    </p:spTree>
    <p:extLst>
      <p:ext uri="{BB962C8B-B14F-4D97-AF65-F5344CB8AC3E}">
        <p14:creationId xmlns:p14="http://schemas.microsoft.com/office/powerpoint/2010/main" xmlns="" val="218666350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16 Marcador de fecha"/>
          <p:cNvSpPr>
            <a:spLocks noGrp="1"/>
          </p:cNvSpPr>
          <p:nvPr>
            <p:ph type="dt" sz="half" idx="10"/>
          </p:nvPr>
        </p:nvSpPr>
        <p:spPr/>
        <p:txBody>
          <a:bodyPr rtlCol="0"/>
          <a:lstStyle/>
          <a:p>
            <a:fld id="{5104C4A9-40B9-4AEB-9055-4BC0695D36F4}" type="datetimeFigureOut">
              <a:rPr lang="es-PE" smtClean="0">
                <a:solidFill>
                  <a:srgbClr val="775F55"/>
                </a:solidFill>
              </a:rPr>
              <a:pPr/>
              <a:t>01/09/2014</a:t>
            </a:fld>
            <a:endParaRPr lang="es-PE">
              <a:solidFill>
                <a:srgbClr val="775F55"/>
              </a:solidFill>
            </a:endParaRPr>
          </a:p>
        </p:txBody>
      </p:sp>
      <p:sp>
        <p:nvSpPr>
          <p:cNvPr id="18" name="17 Marcador de número de diapositiva"/>
          <p:cNvSpPr>
            <a:spLocks noGrp="1"/>
          </p:cNvSpPr>
          <p:nvPr>
            <p:ph type="sldNum" sz="quarter" idx="11"/>
          </p:nvPr>
        </p:nvSpPr>
        <p:spPr/>
        <p:txBody>
          <a:bodyPr rtlCol="0"/>
          <a:lstStyle/>
          <a:p>
            <a:fld id="{892F4A41-0E68-497B-8FD1-2EC74F099468}" type="slidenum">
              <a:rPr lang="es-PE" smtClean="0"/>
              <a:pPr/>
              <a:t>‹Nº›</a:t>
            </a:fld>
            <a:endParaRPr lang="es-PE"/>
          </a:p>
        </p:txBody>
      </p:sp>
      <p:sp>
        <p:nvSpPr>
          <p:cNvPr id="21" name="20 Marcador de pie de página"/>
          <p:cNvSpPr>
            <a:spLocks noGrp="1"/>
          </p:cNvSpPr>
          <p:nvPr>
            <p:ph type="ftr" sz="quarter" idx="12"/>
          </p:nvPr>
        </p:nvSpPr>
        <p:spPr/>
        <p:txBody>
          <a:bodyPr rtlCol="0"/>
          <a:lstStyle/>
          <a:p>
            <a:endParaRPr lang="es-PE">
              <a:solidFill>
                <a:srgbClr val="775F55"/>
              </a:solidFill>
            </a:endParaRPr>
          </a:p>
        </p:txBody>
      </p:sp>
    </p:spTree>
    <p:extLst>
      <p:ext uri="{BB962C8B-B14F-4D97-AF65-F5344CB8AC3E}">
        <p14:creationId xmlns:p14="http://schemas.microsoft.com/office/powerpoint/2010/main" xmlns="" val="2482202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104C4A9-40B9-4AEB-9055-4BC0695D36F4}" type="datetimeFigureOut">
              <a:rPr lang="es-PE" smtClean="0">
                <a:solidFill>
                  <a:srgbClr val="775F55"/>
                </a:solidFill>
              </a:rPr>
              <a:pPr/>
              <a:t>01/09/2014</a:t>
            </a:fld>
            <a:endParaRPr lang="es-PE">
              <a:solidFill>
                <a:srgbClr val="775F55"/>
              </a:solidFill>
            </a:endParaRPr>
          </a:p>
        </p:txBody>
      </p:sp>
      <p:sp>
        <p:nvSpPr>
          <p:cNvPr id="5" name="4 Marcador de pie de página"/>
          <p:cNvSpPr>
            <a:spLocks noGrp="1"/>
          </p:cNvSpPr>
          <p:nvPr>
            <p:ph type="ftr" sz="quarter" idx="11"/>
          </p:nvPr>
        </p:nvSpPr>
        <p:spPr/>
        <p:txBody>
          <a:bodyPr/>
          <a:lstStyle/>
          <a:p>
            <a:endParaRPr lang="es-PE">
              <a:solidFill>
                <a:srgbClr val="775F55"/>
              </a:solidFill>
            </a:endParaRPr>
          </a:p>
        </p:txBody>
      </p:sp>
      <p:sp>
        <p:nvSpPr>
          <p:cNvPr id="6" name="5 Marcador de número de diapositiva"/>
          <p:cNvSpPr>
            <a:spLocks noGrp="1"/>
          </p:cNvSpPr>
          <p:nvPr>
            <p:ph type="sldNum" sz="quarter" idx="12"/>
          </p:nvPr>
        </p:nvSpPr>
        <p:spPr/>
        <p:txBody>
          <a:bodyPr/>
          <a:lstStyle/>
          <a:p>
            <a:fld id="{892F4A41-0E68-497B-8FD1-2EC74F099468}" type="slidenum">
              <a:rPr lang="es-PE" smtClean="0"/>
              <a:pPr/>
              <a:t>‹Nº›</a:t>
            </a:fld>
            <a:endParaRPr lang="es-PE"/>
          </a:p>
        </p:txBody>
      </p:sp>
    </p:spTree>
    <p:extLst>
      <p:ext uri="{BB962C8B-B14F-4D97-AF65-F5344CB8AC3E}">
        <p14:creationId xmlns:p14="http://schemas.microsoft.com/office/powerpoint/2010/main" xmlns="" val="3297984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104C4A9-40B9-4AEB-9055-4BC0695D36F4}" type="datetimeFigureOut">
              <a:rPr lang="es-PE" smtClean="0">
                <a:solidFill>
                  <a:srgbClr val="775F55"/>
                </a:solidFill>
              </a:rPr>
              <a:pPr/>
              <a:t>01/09/2014</a:t>
            </a:fld>
            <a:endParaRPr lang="es-PE">
              <a:solidFill>
                <a:srgbClr val="775F55"/>
              </a:solidFill>
            </a:endParaRPr>
          </a:p>
        </p:txBody>
      </p:sp>
      <p:sp>
        <p:nvSpPr>
          <p:cNvPr id="5" name="4 Marcador de pie de página"/>
          <p:cNvSpPr>
            <a:spLocks noGrp="1"/>
          </p:cNvSpPr>
          <p:nvPr>
            <p:ph type="ftr" sz="quarter" idx="11"/>
          </p:nvPr>
        </p:nvSpPr>
        <p:spPr/>
        <p:txBody>
          <a:bodyPr/>
          <a:lstStyle/>
          <a:p>
            <a:endParaRPr lang="es-PE">
              <a:solidFill>
                <a:srgbClr val="775F55"/>
              </a:solidFill>
            </a:endParaRPr>
          </a:p>
        </p:txBody>
      </p:sp>
      <p:sp>
        <p:nvSpPr>
          <p:cNvPr id="6" name="5 Marcador de número de diapositiva"/>
          <p:cNvSpPr>
            <a:spLocks noGrp="1"/>
          </p:cNvSpPr>
          <p:nvPr>
            <p:ph type="sldNum" sz="quarter" idx="12"/>
          </p:nvPr>
        </p:nvSpPr>
        <p:spPr/>
        <p:txBody>
          <a:bodyPr/>
          <a:lstStyle/>
          <a:p>
            <a:fld id="{892F4A41-0E68-497B-8FD1-2EC74F099468}" type="slidenum">
              <a:rPr lang="es-PE" smtClean="0"/>
              <a:pPr/>
              <a:t>‹Nº›</a:t>
            </a:fld>
            <a:endParaRPr lang="es-PE"/>
          </a:p>
        </p:txBody>
      </p:sp>
    </p:spTree>
    <p:extLst>
      <p:ext uri="{BB962C8B-B14F-4D97-AF65-F5344CB8AC3E}">
        <p14:creationId xmlns:p14="http://schemas.microsoft.com/office/powerpoint/2010/main" xmlns="" val="2130910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44475"/>
            <a:ext cx="8385175" cy="1431925"/>
          </a:xfrm>
        </p:spPr>
        <p:txBody>
          <a:bodyPr/>
          <a:lstStyle/>
          <a:p>
            <a:r>
              <a:rPr lang="es-ES" smtClean="0"/>
              <a:t>Haga clic para modificar el estilo de título del patrón</a:t>
            </a:r>
            <a:endParaRPr lang="es-PE"/>
          </a:p>
        </p:txBody>
      </p:sp>
      <p:sp>
        <p:nvSpPr>
          <p:cNvPr id="3" name="2 Marcador de texto"/>
          <p:cNvSpPr>
            <a:spLocks noGrp="1"/>
          </p:cNvSpPr>
          <p:nvPr>
            <p:ph type="body" sz="half" idx="1"/>
          </p:nvPr>
        </p:nvSpPr>
        <p:spPr>
          <a:xfrm>
            <a:off x="838200" y="1905000"/>
            <a:ext cx="3927475" cy="4191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918075" y="1905000"/>
            <a:ext cx="3927475" cy="4191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fecha"/>
          <p:cNvSpPr>
            <a:spLocks noGrp="1"/>
          </p:cNvSpPr>
          <p:nvPr>
            <p:ph type="dt" sz="half" idx="10"/>
          </p:nvPr>
        </p:nvSpPr>
        <p:spPr>
          <a:xfrm>
            <a:off x="838200" y="6245225"/>
            <a:ext cx="1901825" cy="476250"/>
          </a:xfrm>
        </p:spPr>
        <p:txBody>
          <a:bodyPr/>
          <a:lstStyle>
            <a:lvl1pPr>
              <a:defRPr/>
            </a:lvl1pPr>
          </a:lstStyle>
          <a:p>
            <a:endParaRPr lang="es-ES">
              <a:solidFill>
                <a:srgbClr val="775F55"/>
              </a:solidFill>
            </a:endParaRPr>
          </a:p>
        </p:txBody>
      </p:sp>
      <p:sp>
        <p:nvSpPr>
          <p:cNvPr id="6" name="5 Marcador de pie de página"/>
          <p:cNvSpPr>
            <a:spLocks noGrp="1"/>
          </p:cNvSpPr>
          <p:nvPr>
            <p:ph type="ftr" sz="quarter" idx="11"/>
          </p:nvPr>
        </p:nvSpPr>
        <p:spPr>
          <a:xfrm>
            <a:off x="3429000" y="6245225"/>
            <a:ext cx="2895600" cy="476250"/>
          </a:xfrm>
        </p:spPr>
        <p:txBody>
          <a:bodyPr/>
          <a:lstStyle>
            <a:lvl1pPr>
              <a:defRPr/>
            </a:lvl1pPr>
          </a:lstStyle>
          <a:p>
            <a:endParaRPr lang="es-ES">
              <a:solidFill>
                <a:srgbClr val="775F55"/>
              </a:solidFill>
            </a:endParaRPr>
          </a:p>
        </p:txBody>
      </p:sp>
      <p:sp>
        <p:nvSpPr>
          <p:cNvPr id="7" name="6 Marcador de número de diapositiva"/>
          <p:cNvSpPr>
            <a:spLocks noGrp="1"/>
          </p:cNvSpPr>
          <p:nvPr>
            <p:ph type="sldNum" sz="quarter" idx="12"/>
          </p:nvPr>
        </p:nvSpPr>
        <p:spPr>
          <a:xfrm>
            <a:off x="6937375" y="6245225"/>
            <a:ext cx="1901825" cy="476250"/>
          </a:xfrm>
        </p:spPr>
        <p:txBody>
          <a:bodyPr/>
          <a:lstStyle>
            <a:lvl1pPr>
              <a:defRPr/>
            </a:lvl1pPr>
          </a:lstStyle>
          <a:p>
            <a:fld id="{220B4EC1-B3FC-4C3E-BCB8-A46E74F1488F}" type="slidenum">
              <a:rPr lang="es-ES"/>
              <a:pPr/>
              <a:t>‹Nº›</a:t>
            </a:fld>
            <a:endParaRPr lang="es-ES"/>
          </a:p>
        </p:txBody>
      </p:sp>
    </p:spTree>
    <p:extLst>
      <p:ext uri="{BB962C8B-B14F-4D97-AF65-F5344CB8AC3E}">
        <p14:creationId xmlns:p14="http://schemas.microsoft.com/office/powerpoint/2010/main" xmlns="" val="2060768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2" name="1 Recortar rectángulo de esquina diagonal"/>
          <p:cNvSpPr/>
          <p:nvPr userDrawn="1"/>
        </p:nvSpPr>
        <p:spPr>
          <a:xfrm>
            <a:off x="1090547" y="83860"/>
            <a:ext cx="7982688" cy="714380"/>
          </a:xfrm>
          <a:prstGeom prst="snip2DiagRect">
            <a:avLst/>
          </a:prstGeom>
          <a:solidFill>
            <a:srgbClr val="6699FF"/>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cxnSp>
        <p:nvCxnSpPr>
          <p:cNvPr id="3" name="2 Conector recto"/>
          <p:cNvCxnSpPr/>
          <p:nvPr userDrawn="1"/>
        </p:nvCxnSpPr>
        <p:spPr>
          <a:xfrm>
            <a:off x="0" y="928670"/>
            <a:ext cx="9144000" cy="1588"/>
          </a:xfrm>
          <a:prstGeom prst="line">
            <a:avLst/>
          </a:prstGeom>
          <a:ln w="38100">
            <a:solidFill>
              <a:srgbClr val="6699FF"/>
            </a:solidFill>
          </a:ln>
          <a:effectLst>
            <a:reflection blurRad="6350" stA="50000" endA="295" endPos="92000" dist="1016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4" name="Picture 10"/>
          <p:cNvPicPr>
            <a:picLocks noChangeAspect="1" noChangeArrowheads="1"/>
          </p:cNvPicPr>
          <p:nvPr userDrawn="1"/>
        </p:nvPicPr>
        <p:blipFill>
          <a:blip r:embed="rId2" cstate="print"/>
          <a:srcRect/>
          <a:stretch>
            <a:fillRect/>
          </a:stretch>
        </p:blipFill>
        <p:spPr bwMode="auto">
          <a:xfrm>
            <a:off x="176213" y="0"/>
            <a:ext cx="646112" cy="914400"/>
          </a:xfrm>
          <a:prstGeom prst="rect">
            <a:avLst/>
          </a:prstGeom>
          <a:noFill/>
          <a:ln w="9525">
            <a:noFill/>
            <a:miter lim="800000"/>
            <a:headEnd/>
            <a:tailEnd/>
          </a:ln>
        </p:spPr>
      </p:pic>
    </p:spTree>
    <p:extLst>
      <p:ext uri="{BB962C8B-B14F-4D97-AF65-F5344CB8AC3E}">
        <p14:creationId xmlns:p14="http://schemas.microsoft.com/office/powerpoint/2010/main" xmlns="" val="588310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sp>
        <p:nvSpPr>
          <p:cNvPr id="2" name="1 Recortar rectángulo de esquina diagonal"/>
          <p:cNvSpPr/>
          <p:nvPr userDrawn="1"/>
        </p:nvSpPr>
        <p:spPr>
          <a:xfrm>
            <a:off x="1090547" y="83860"/>
            <a:ext cx="7982688" cy="714380"/>
          </a:xfrm>
          <a:prstGeom prst="snip2DiagRect">
            <a:avLst/>
          </a:prstGeom>
          <a:solidFill>
            <a:srgbClr val="6699FF"/>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cxnSp>
        <p:nvCxnSpPr>
          <p:cNvPr id="3" name="2 Conector recto"/>
          <p:cNvCxnSpPr/>
          <p:nvPr userDrawn="1"/>
        </p:nvCxnSpPr>
        <p:spPr>
          <a:xfrm>
            <a:off x="0" y="928670"/>
            <a:ext cx="9144000" cy="1588"/>
          </a:xfrm>
          <a:prstGeom prst="line">
            <a:avLst/>
          </a:prstGeom>
          <a:ln w="38100">
            <a:solidFill>
              <a:srgbClr val="6699FF"/>
            </a:solidFill>
          </a:ln>
          <a:effectLst>
            <a:reflection blurRad="6350" stA="50000" endA="295" endPos="92000" dist="1016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4" name="Picture 10"/>
          <p:cNvPicPr>
            <a:picLocks noChangeAspect="1" noChangeArrowheads="1"/>
          </p:cNvPicPr>
          <p:nvPr userDrawn="1"/>
        </p:nvPicPr>
        <p:blipFill>
          <a:blip r:embed="rId2" cstate="print"/>
          <a:srcRect/>
          <a:stretch>
            <a:fillRect/>
          </a:stretch>
        </p:blipFill>
        <p:spPr bwMode="auto">
          <a:xfrm>
            <a:off x="176213" y="0"/>
            <a:ext cx="646112" cy="914400"/>
          </a:xfrm>
          <a:prstGeom prst="rect">
            <a:avLst/>
          </a:prstGeom>
          <a:noFill/>
          <a:ln w="9525">
            <a:noFill/>
            <a:miter lim="800000"/>
            <a:headEnd/>
            <a:tailEnd/>
          </a:ln>
        </p:spPr>
      </p:pic>
    </p:spTree>
    <p:extLst>
      <p:ext uri="{BB962C8B-B14F-4D97-AF65-F5344CB8AC3E}">
        <p14:creationId xmlns:p14="http://schemas.microsoft.com/office/powerpoint/2010/main" xmlns="" val="2668647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2" name="1 Recortar rectángulo de esquina diagonal"/>
          <p:cNvSpPr/>
          <p:nvPr userDrawn="1"/>
        </p:nvSpPr>
        <p:spPr>
          <a:xfrm>
            <a:off x="1090547" y="83860"/>
            <a:ext cx="7982688" cy="714380"/>
          </a:xfrm>
          <a:prstGeom prst="snip2DiagRect">
            <a:avLst/>
          </a:prstGeom>
          <a:solidFill>
            <a:srgbClr val="6699FF"/>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cxnSp>
        <p:nvCxnSpPr>
          <p:cNvPr id="3" name="2 Conector recto"/>
          <p:cNvCxnSpPr/>
          <p:nvPr userDrawn="1"/>
        </p:nvCxnSpPr>
        <p:spPr>
          <a:xfrm>
            <a:off x="0" y="928670"/>
            <a:ext cx="9144000" cy="1588"/>
          </a:xfrm>
          <a:prstGeom prst="line">
            <a:avLst/>
          </a:prstGeom>
          <a:ln w="38100">
            <a:solidFill>
              <a:srgbClr val="6699FF"/>
            </a:solidFill>
          </a:ln>
          <a:effectLst>
            <a:reflection blurRad="6350" stA="50000" endA="295" endPos="92000" dist="1016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4" name="Picture 10"/>
          <p:cNvPicPr>
            <a:picLocks noChangeAspect="1" noChangeArrowheads="1"/>
          </p:cNvPicPr>
          <p:nvPr userDrawn="1"/>
        </p:nvPicPr>
        <p:blipFill>
          <a:blip r:embed="rId2" cstate="print"/>
          <a:srcRect/>
          <a:stretch>
            <a:fillRect/>
          </a:stretch>
        </p:blipFill>
        <p:spPr bwMode="auto">
          <a:xfrm>
            <a:off x="176213" y="0"/>
            <a:ext cx="646112" cy="914400"/>
          </a:xfrm>
          <a:prstGeom prst="rect">
            <a:avLst/>
          </a:prstGeom>
          <a:noFill/>
          <a:ln w="9525">
            <a:noFill/>
            <a:miter lim="800000"/>
            <a:headEnd/>
            <a:tailEnd/>
          </a:ln>
        </p:spPr>
      </p:pic>
    </p:spTree>
    <p:extLst>
      <p:ext uri="{BB962C8B-B14F-4D97-AF65-F5344CB8AC3E}">
        <p14:creationId xmlns:p14="http://schemas.microsoft.com/office/powerpoint/2010/main" xmlns="" val="3057745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fld id="{5104C4A9-40B9-4AEB-9055-4BC0695D36F4}" type="datetimeFigureOut">
              <a:rPr lang="es-PE" smtClean="0"/>
              <a:pPr/>
              <a:t>01/09/2014</a:t>
            </a:fld>
            <a:endParaRPr lang="es-PE"/>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PE"/>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892F4A41-0E68-497B-8FD1-2EC74F099468}" type="slidenum">
              <a:rPr lang="es-PE" smtClean="0"/>
              <a:pPr/>
              <a:t>‹Nº›</a:t>
            </a:fld>
            <a:endParaRPr lang="es-P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5104C4A9-40B9-4AEB-9055-4BC0695D36F4}" type="datetimeFigureOut">
              <a:rPr lang="es-PE" smtClean="0"/>
              <a:pPr/>
              <a:t>01/09/2014</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892F4A41-0E68-497B-8FD1-2EC74F099468}" type="slidenum">
              <a:rPr lang="es-PE" smtClean="0"/>
              <a:pPr/>
              <a:t>‹Nº›</a:t>
            </a:fld>
            <a:endParaRPr lang="es-PE"/>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5104C4A9-40B9-4AEB-9055-4BC0695D36F4}" type="datetimeFigureOut">
              <a:rPr lang="es-PE" smtClean="0"/>
              <a:pPr/>
              <a:t>01/09/2014</a:t>
            </a:fld>
            <a:endParaRPr lang="es-PE"/>
          </a:p>
        </p:txBody>
      </p:sp>
      <p:sp>
        <p:nvSpPr>
          <p:cNvPr id="8" name="7 Marcador de pie de página"/>
          <p:cNvSpPr>
            <a:spLocks noGrp="1"/>
          </p:cNvSpPr>
          <p:nvPr>
            <p:ph type="ftr" sz="quarter" idx="11"/>
          </p:nvPr>
        </p:nvSpPr>
        <p:spPr/>
        <p:txBody>
          <a:bodyPr/>
          <a:lstStyle/>
          <a:p>
            <a:endParaRPr lang="es-PE"/>
          </a:p>
        </p:txBody>
      </p:sp>
      <p:sp>
        <p:nvSpPr>
          <p:cNvPr id="9" name="8 Marcador de número de diapositiva"/>
          <p:cNvSpPr>
            <a:spLocks noGrp="1"/>
          </p:cNvSpPr>
          <p:nvPr>
            <p:ph type="sldNum" sz="quarter" idx="12"/>
          </p:nvPr>
        </p:nvSpPr>
        <p:spPr/>
        <p:txBody>
          <a:bodyPr/>
          <a:lstStyle/>
          <a:p>
            <a:fld id="{892F4A41-0E68-497B-8FD1-2EC74F099468}" type="slidenum">
              <a:rPr lang="es-PE" smtClean="0"/>
              <a:pPr/>
              <a:t>‹Nº›</a:t>
            </a:fld>
            <a:endParaRPr lang="es-PE"/>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5104C4A9-40B9-4AEB-9055-4BC0695D36F4}" type="datetimeFigureOut">
              <a:rPr lang="es-PE" smtClean="0"/>
              <a:pPr/>
              <a:t>01/09/2014</a:t>
            </a:fld>
            <a:endParaRPr lang="es-PE"/>
          </a:p>
        </p:txBody>
      </p:sp>
      <p:sp>
        <p:nvSpPr>
          <p:cNvPr id="7" name="6 Marcador de número de diapositiva"/>
          <p:cNvSpPr>
            <a:spLocks noGrp="1"/>
          </p:cNvSpPr>
          <p:nvPr>
            <p:ph type="sldNum" sz="quarter" idx="11"/>
          </p:nvPr>
        </p:nvSpPr>
        <p:spPr/>
        <p:txBody>
          <a:bodyPr rtlCol="0"/>
          <a:lstStyle/>
          <a:p>
            <a:fld id="{892F4A41-0E68-497B-8FD1-2EC74F099468}" type="slidenum">
              <a:rPr lang="es-PE" smtClean="0"/>
              <a:pPr/>
              <a:t>‹Nº›</a:t>
            </a:fld>
            <a:endParaRPr lang="es-PE"/>
          </a:p>
        </p:txBody>
      </p:sp>
      <p:sp>
        <p:nvSpPr>
          <p:cNvPr id="8" name="7 Marcador de pie de página"/>
          <p:cNvSpPr>
            <a:spLocks noGrp="1"/>
          </p:cNvSpPr>
          <p:nvPr>
            <p:ph type="ftr" sz="quarter" idx="12"/>
          </p:nvPr>
        </p:nvSpPr>
        <p:spPr/>
        <p:txBody>
          <a:bodyPr rtlCol="0"/>
          <a:lstStyle/>
          <a:p>
            <a:endParaRPr lang="es-P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104C4A9-40B9-4AEB-9055-4BC0695D36F4}" type="datetimeFigureOut">
              <a:rPr lang="es-PE" smtClean="0"/>
              <a:pPr/>
              <a:t>01/09/2014</a:t>
            </a:fld>
            <a:endParaRPr lang="es-PE"/>
          </a:p>
        </p:txBody>
      </p:sp>
      <p:sp>
        <p:nvSpPr>
          <p:cNvPr id="3" name="2 Marcador de pie de página"/>
          <p:cNvSpPr>
            <a:spLocks noGrp="1"/>
          </p:cNvSpPr>
          <p:nvPr>
            <p:ph type="ftr" sz="quarter" idx="11"/>
          </p:nvPr>
        </p:nvSpPr>
        <p:spPr/>
        <p:txBody>
          <a:bodyPr/>
          <a:lstStyle/>
          <a:p>
            <a:endParaRPr lang="es-PE"/>
          </a:p>
        </p:txBody>
      </p:sp>
      <p:sp>
        <p:nvSpPr>
          <p:cNvPr id="4" name="3 Marcador de número de diapositiva"/>
          <p:cNvSpPr>
            <a:spLocks noGrp="1"/>
          </p:cNvSpPr>
          <p:nvPr>
            <p:ph type="sldNum" sz="quarter" idx="12"/>
          </p:nvPr>
        </p:nvSpPr>
        <p:spPr/>
        <p:txBody>
          <a:bodyPr/>
          <a:lstStyle/>
          <a:p>
            <a:fld id="{892F4A41-0E68-497B-8FD1-2EC74F099468}" type="slidenum">
              <a:rPr lang="es-PE" smtClean="0"/>
              <a:pPr/>
              <a:t>‹Nº›</a:t>
            </a:fld>
            <a:endParaRPr lang="es-P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4"/>
          </p:nvPr>
        </p:nvSpPr>
        <p:spPr/>
        <p:txBody>
          <a:bodyPr rtlCol="0"/>
          <a:lstStyle/>
          <a:p>
            <a:fld id="{5104C4A9-40B9-4AEB-9055-4BC0695D36F4}" type="datetimeFigureOut">
              <a:rPr lang="es-PE" smtClean="0"/>
              <a:pPr/>
              <a:t>01/09/2014</a:t>
            </a:fld>
            <a:endParaRPr lang="es-PE"/>
          </a:p>
        </p:txBody>
      </p:sp>
      <p:sp>
        <p:nvSpPr>
          <p:cNvPr id="22" name="21 Marcador de número de diapositiva"/>
          <p:cNvSpPr>
            <a:spLocks noGrp="1"/>
          </p:cNvSpPr>
          <p:nvPr>
            <p:ph type="sldNum" sz="quarter" idx="15"/>
          </p:nvPr>
        </p:nvSpPr>
        <p:spPr/>
        <p:txBody>
          <a:bodyPr rtlCol="0"/>
          <a:lstStyle/>
          <a:p>
            <a:fld id="{892F4A41-0E68-497B-8FD1-2EC74F099468}" type="slidenum">
              <a:rPr lang="es-PE" smtClean="0"/>
              <a:pPr/>
              <a:t>‹Nº›</a:t>
            </a:fld>
            <a:endParaRPr lang="es-PE"/>
          </a:p>
        </p:txBody>
      </p:sp>
      <p:sp>
        <p:nvSpPr>
          <p:cNvPr id="23" name="22 Marcador de pie de página"/>
          <p:cNvSpPr>
            <a:spLocks noGrp="1"/>
          </p:cNvSpPr>
          <p:nvPr>
            <p:ph type="ftr" sz="quarter" idx="16"/>
          </p:nvPr>
        </p:nvSpPr>
        <p:spPr/>
        <p:txBody>
          <a:bodyPr rtlCol="0"/>
          <a:lstStyle/>
          <a:p>
            <a:endParaRPr lang="es-PE"/>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Marcador de fecha"/>
          <p:cNvSpPr>
            <a:spLocks noGrp="1"/>
          </p:cNvSpPr>
          <p:nvPr>
            <p:ph type="dt" sz="half" idx="10"/>
          </p:nvPr>
        </p:nvSpPr>
        <p:spPr/>
        <p:txBody>
          <a:bodyPr rtlCol="0"/>
          <a:lstStyle/>
          <a:p>
            <a:fld id="{5104C4A9-40B9-4AEB-9055-4BC0695D36F4}" type="datetimeFigureOut">
              <a:rPr lang="es-PE" smtClean="0"/>
              <a:pPr/>
              <a:t>01/09/2014</a:t>
            </a:fld>
            <a:endParaRPr lang="es-PE"/>
          </a:p>
        </p:txBody>
      </p:sp>
      <p:sp>
        <p:nvSpPr>
          <p:cNvPr id="18" name="17 Marcador de número de diapositiva"/>
          <p:cNvSpPr>
            <a:spLocks noGrp="1"/>
          </p:cNvSpPr>
          <p:nvPr>
            <p:ph type="sldNum" sz="quarter" idx="11"/>
          </p:nvPr>
        </p:nvSpPr>
        <p:spPr/>
        <p:txBody>
          <a:bodyPr rtlCol="0"/>
          <a:lstStyle/>
          <a:p>
            <a:fld id="{892F4A41-0E68-497B-8FD1-2EC74F099468}" type="slidenum">
              <a:rPr lang="es-PE" smtClean="0"/>
              <a:pPr/>
              <a:t>‹Nº›</a:t>
            </a:fld>
            <a:endParaRPr lang="es-PE"/>
          </a:p>
        </p:txBody>
      </p:sp>
      <p:sp>
        <p:nvSpPr>
          <p:cNvPr id="21" name="20 Marcador de pie de página"/>
          <p:cNvSpPr>
            <a:spLocks noGrp="1"/>
          </p:cNvSpPr>
          <p:nvPr>
            <p:ph type="ftr" sz="quarter" idx="12"/>
          </p:nvPr>
        </p:nvSpPr>
        <p:spPr/>
        <p:txBody>
          <a:bodyPr rtlCol="0"/>
          <a:lstStyle/>
          <a:p>
            <a:endParaRPr lang="es-P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104C4A9-40B9-4AEB-9055-4BC0695D36F4}" type="datetimeFigureOut">
              <a:rPr lang="es-PE" smtClean="0"/>
              <a:pPr/>
              <a:t>01/09/2014</a:t>
            </a:fld>
            <a:endParaRPr lang="es-PE"/>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PE"/>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892F4A41-0E68-497B-8FD1-2EC74F099468}" type="slidenum">
              <a:rPr lang="es-PE" smtClean="0"/>
              <a:pPr/>
              <a:t>‹Nº›</a:t>
            </a:fld>
            <a:endParaRPr lang="es-P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104C4A9-40B9-4AEB-9055-4BC0695D36F4}" type="datetimeFigureOut">
              <a:rPr lang="es-PE" smtClean="0">
                <a:solidFill>
                  <a:srgbClr val="775F55"/>
                </a:solidFill>
              </a:rPr>
              <a:pPr/>
              <a:t>01/09/2014</a:t>
            </a:fld>
            <a:endParaRPr lang="es-PE">
              <a:solidFill>
                <a:srgbClr val="775F55"/>
              </a:solidFill>
            </a:endParaRPr>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PE">
              <a:solidFill>
                <a:srgbClr val="775F55"/>
              </a:solidFill>
            </a:endParaRPr>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892F4A41-0E68-497B-8FD1-2EC74F099468}" type="slidenum">
              <a:rPr lang="es-PE" smtClean="0"/>
              <a:pPr/>
              <a:t>‹Nº›</a:t>
            </a:fld>
            <a:endParaRPr lang="es-PE"/>
          </a:p>
        </p:txBody>
      </p:sp>
    </p:spTree>
    <p:extLst>
      <p:ext uri="{BB962C8B-B14F-4D97-AF65-F5344CB8AC3E}">
        <p14:creationId xmlns:p14="http://schemas.microsoft.com/office/powerpoint/2010/main" xmlns="" val="22556240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 Id="rId5" Type="http://schemas.openxmlformats.org/officeDocument/2006/relationships/image" Target="../media/image84.png"/><Relationship Id="rId4" Type="http://schemas.openxmlformats.org/officeDocument/2006/relationships/image" Target="../media/image83.png"/></Relationships>
</file>

<file path=ppt/slides/_rels/slide1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8.xml"/><Relationship Id="rId4" Type="http://schemas.openxmlformats.org/officeDocument/2006/relationships/image" Target="../media/image88.png"/></Relationships>
</file>

<file path=ppt/slides/_rels/slide12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8.xml"/><Relationship Id="rId4" Type="http://schemas.openxmlformats.org/officeDocument/2006/relationships/image" Target="../media/image92.png"/></Relationships>
</file>

<file path=ppt/slides/_rels/slide1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9.xml"/></Relationships>
</file>

<file path=ppt/slides/_rels/slide15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9.xml"/></Relationships>
</file>

<file path=ppt/slides/_rels/slide15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80.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9.xml"/><Relationship Id="rId6" Type="http://schemas.openxmlformats.org/officeDocument/2006/relationships/image" Target="../media/image80.png"/><Relationship Id="rId5" Type="http://schemas.openxmlformats.org/officeDocument/2006/relationships/image" Target="../media/image121.png"/><Relationship Id="rId4" Type="http://schemas.openxmlformats.org/officeDocument/2006/relationships/image" Target="../media/image120.png"/></Relationships>
</file>

<file path=ppt/slides/_rels/slide1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9.xml"/></Relationships>
</file>

<file path=ppt/slides/_rels/slide168.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9.xml"/></Relationships>
</file>

<file path=ppt/slides/_rels/slide17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9.xml"/></Relationships>
</file>

<file path=ppt/slides/_rels/slide19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9.xml"/></Relationships>
</file>

<file path=ppt/slides/_rels/slide19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9.xml"/></Relationships>
</file>

<file path=ppt/slides/_rels/slide20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20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9.xml"/></Relationships>
</file>

<file path=ppt/slides/_rels/slide20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9.xml"/></Relationships>
</file>

<file path=ppt/slides/_rels/slide20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9.xml"/></Relationships>
</file>

<file path=ppt/slides/_rels/slide20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9.xml"/></Relationships>
</file>

<file path=ppt/slides/_rels/slide21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8.xml"/><Relationship Id="rId4" Type="http://schemas.openxmlformats.org/officeDocument/2006/relationships/image" Target="../media/image88.png"/></Relationships>
</file>

<file path=ppt/slides/_rels/slide21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9.xml"/></Relationships>
</file>

<file path=ppt/slides/_rels/slide22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9.xml"/></Relationships>
</file>

<file path=ppt/slides/_rels/slide22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9.xml"/></Relationships>
</file>

<file path=ppt/slides/_rels/slide22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9.xml"/></Relationships>
</file>

<file path=ppt/slides/_rels/slide22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9.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8" Type="http://schemas.openxmlformats.org/officeDocument/2006/relationships/hyperlink" Target="http://es.wikipedia.org/wiki/Teor%C3%ADa_cr%C3%ADtica" TargetMode="External"/><Relationship Id="rId3" Type="http://schemas.openxmlformats.org/officeDocument/2006/relationships/hyperlink" Target="http://es.wikipedia.org/wiki/Pedagog%C3%ADa_cr%C3%ADtica" TargetMode="External"/><Relationship Id="rId7" Type="http://schemas.openxmlformats.org/officeDocument/2006/relationships/hyperlink" Target="http://es.wikipedia.org/wiki/Medios_de_comunicaci%C3%B3n" TargetMode="External"/><Relationship Id="rId2" Type="http://schemas.openxmlformats.org/officeDocument/2006/relationships/hyperlink" Target="http://es.wikipedia.org/wiki/Estados_Unidos" TargetMode="External"/><Relationship Id="rId1" Type="http://schemas.openxmlformats.org/officeDocument/2006/relationships/slideLayout" Target="../slideLayouts/slideLayout4.xml"/><Relationship Id="rId6" Type="http://schemas.openxmlformats.org/officeDocument/2006/relationships/hyperlink" Target="http://es.wikipedia.org/wiki/Ense%C3%B1anza_superior" TargetMode="External"/><Relationship Id="rId5" Type="http://schemas.openxmlformats.org/officeDocument/2006/relationships/hyperlink" Target="http://es.wikipedia.org/wiki/Estudios_culturales" TargetMode="External"/><Relationship Id="rId4" Type="http://schemas.openxmlformats.org/officeDocument/2006/relationships/hyperlink" Target="http://es.wikipedia.org/wiki/Pedagog%C3%ADa" TargetMode="External"/><Relationship Id="rId9" Type="http://schemas.openxmlformats.org/officeDocument/2006/relationships/image" Target="../media/image167.gif"/></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hyperlink" Target="http://es.wikipedia.org/wiki/Pedagog%C3%ADa_Cr%C3%ADtica" TargetMode="Externa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9.xml.rels><?xml version="1.0" encoding="UTF-8" standalone="yes"?>
<Relationships xmlns="http://schemas.openxmlformats.org/package/2006/relationships"><Relationship Id="rId3" Type="http://schemas.openxmlformats.org/officeDocument/2006/relationships/hyperlink" Target="mailto:jmfrancia@gmail.com" TargetMode="External"/><Relationship Id="rId2" Type="http://schemas.openxmlformats.org/officeDocument/2006/relationships/hyperlink" Target="mailto:jmfrancia@yahoo.com"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es.wikipedia.org/wiki/Conductismo" TargetMode="External"/><Relationship Id="rId2" Type="http://schemas.openxmlformats.org/officeDocument/2006/relationships/hyperlink" Target="http://es.wikipedia.org/wiki/Psicolog%C3%ADa_experimental" TargetMode="Externa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hyperlink" Target="http://es.wikipedia.org/wiki/Comportamiento"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es.wikipedia.org/wiki/Condicionamiento_operante" TargetMode="External"/><Relationship Id="rId2" Type="http://schemas.openxmlformats.org/officeDocument/2006/relationships/hyperlink" Target="http://es.wikipedia.org/w/index.php?title=Modificaci%C3%B3n_del_comportamiento&amp;action=edit&amp;redlink=1" TargetMode="Externa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es.wikipedia.org/wiki/Ingenier%C3%ADa_social_(ciencia_pol%C3%ADtica)"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es.wikipedia.org/wiki/Condicionamiento_cl%C3%A1sico"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www.monografias.com/trabajos12/elorigest/elorigest.shtml" TargetMode="External"/><Relationship Id="rId2" Type="http://schemas.openxmlformats.org/officeDocument/2006/relationships/hyperlink" Target="http://www.monografias.com/trabajos/tomadecisiones/tomadecisiones.shtml"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clipartconnection.com/clipartconnection.com/showphoto.php?photo=26094&amp;size=big&amp;papass=&amp;sort=1&amp;thecat=998"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hyperlink" Target="http://www.monografias.com/trabajos15/metodos-ensenanza/metodos-ensenanza.shtml"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monografias.com/trabajos15/todorov/todorov.shtml#INTRO"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www.monografias.com/trabajos14/nuevmicro/nuevmicro.s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r>
              <a:rPr lang="es-PE" dirty="0" smtClean="0"/>
              <a:t>Evaluación Excepcional de Reubicación: tercer desempeño</a:t>
            </a:r>
            <a:endParaRPr lang="es-PE" dirty="0"/>
          </a:p>
        </p:txBody>
      </p:sp>
      <p:sp>
        <p:nvSpPr>
          <p:cNvPr id="3" name="2 Subtítulo"/>
          <p:cNvSpPr>
            <a:spLocks noGrp="1"/>
          </p:cNvSpPr>
          <p:nvPr>
            <p:ph type="subTitle" idx="1"/>
          </p:nvPr>
        </p:nvSpPr>
        <p:spPr/>
        <p:txBody>
          <a:bodyPr>
            <a:normAutofit/>
          </a:bodyPr>
          <a:lstStyle/>
          <a:p>
            <a:r>
              <a:rPr lang="es-PE" dirty="0" smtClean="0"/>
              <a:t>Julio César Mendoza Francia</a:t>
            </a:r>
          </a:p>
          <a:p>
            <a:r>
              <a:rPr lang="es-PE" dirty="0" smtClean="0"/>
              <a:t>2014</a:t>
            </a:r>
            <a:endParaRPr lang="es-PE" dirty="0"/>
          </a:p>
        </p:txBody>
      </p:sp>
    </p:spTree>
    <p:extLst>
      <p:ext uri="{BB962C8B-B14F-4D97-AF65-F5344CB8AC3E}">
        <p14:creationId xmlns:p14="http://schemas.microsoft.com/office/powerpoint/2010/main" xmlns="" val="111398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Lima"/>
          <p:cNvPicPr>
            <a:picLocks noChangeAspect="1" noChangeArrowheads="1"/>
          </p:cNvPicPr>
          <p:nvPr/>
        </p:nvPicPr>
        <p:blipFill>
          <a:blip r:embed="rId2" cstate="print"/>
          <a:srcRect/>
          <a:stretch>
            <a:fillRect/>
          </a:stretch>
        </p:blipFill>
        <p:spPr bwMode="auto">
          <a:xfrm>
            <a:off x="1142976" y="285728"/>
            <a:ext cx="6429420" cy="4732053"/>
          </a:xfrm>
          <a:prstGeom prst="rect">
            <a:avLst/>
          </a:prstGeom>
          <a:noFill/>
        </p:spPr>
      </p:pic>
      <p:sp>
        <p:nvSpPr>
          <p:cNvPr id="5" name="4 CuadroTexto"/>
          <p:cNvSpPr txBox="1"/>
          <p:nvPr/>
        </p:nvSpPr>
        <p:spPr>
          <a:xfrm>
            <a:off x="2357422" y="5500702"/>
            <a:ext cx="5786478" cy="707886"/>
          </a:xfrm>
          <a:prstGeom prst="rect">
            <a:avLst/>
          </a:prstGeom>
          <a:noFill/>
        </p:spPr>
        <p:txBody>
          <a:bodyPr wrap="square" rtlCol="0">
            <a:spAutoFit/>
          </a:bodyPr>
          <a:lstStyle/>
          <a:p>
            <a:pPr algn="ctr"/>
            <a:r>
              <a:rPr lang="es-PE" sz="4000" dirty="0" smtClean="0">
                <a:latin typeface="Algerian" pitchFamily="82" charset="0"/>
              </a:rPr>
              <a:t>Lima</a:t>
            </a:r>
            <a:endParaRPr lang="es-PE" sz="4000" dirty="0">
              <a:latin typeface="Algerian" pitchFamily="82" charset="0"/>
            </a:endParaRPr>
          </a:p>
        </p:txBody>
      </p:sp>
    </p:spTree>
    <p:extLst>
      <p:ext uri="{BB962C8B-B14F-4D97-AF65-F5344CB8AC3E}">
        <p14:creationId xmlns:p14="http://schemas.microsoft.com/office/powerpoint/2010/main" xmlns="" val="222315131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err="1" smtClean="0"/>
              <a:t>Vygotsky</a:t>
            </a:r>
            <a:endParaRPr lang="es-PE" dirty="0"/>
          </a:p>
        </p:txBody>
      </p:sp>
      <p:sp>
        <p:nvSpPr>
          <p:cNvPr id="3" name="2 Marcador de contenido"/>
          <p:cNvSpPr>
            <a:spLocks noGrp="1"/>
          </p:cNvSpPr>
          <p:nvPr>
            <p:ph sz="quarter" idx="1"/>
          </p:nvPr>
        </p:nvSpPr>
        <p:spPr>
          <a:xfrm>
            <a:off x="457200" y="1600200"/>
            <a:ext cx="3757610" cy="4873752"/>
          </a:xfrm>
        </p:spPr>
        <p:txBody>
          <a:bodyPr>
            <a:normAutofit fontScale="92500"/>
          </a:bodyPr>
          <a:lstStyle/>
          <a:p>
            <a:pPr>
              <a:lnSpc>
                <a:spcPct val="150000"/>
              </a:lnSpc>
            </a:pPr>
            <a:r>
              <a:rPr lang="es-PE" sz="3400" dirty="0" smtClean="0"/>
              <a:t>El niño tiene un papel activo en el proceso de aprendizaje pero no actúa solo.</a:t>
            </a:r>
            <a:r>
              <a:rPr lang="es-PE" dirty="0" smtClean="0"/>
              <a:t/>
            </a:r>
            <a:br>
              <a:rPr lang="es-PE" dirty="0" smtClean="0"/>
            </a:br>
            <a:endParaRPr lang="es-PE" dirty="0"/>
          </a:p>
        </p:txBody>
      </p:sp>
      <p:pic>
        <p:nvPicPr>
          <p:cNvPr id="498690" name="Picture 2" descr="http://1.bp.blogspot.com/_D9Dhes4R3TE/SfT8_e5RVqI/AAAAAAAAAA0/P_JwPb5oXpA/s400/-vigg..--.jpg"/>
          <p:cNvPicPr>
            <a:picLocks noChangeAspect="1" noChangeArrowheads="1"/>
          </p:cNvPicPr>
          <p:nvPr/>
        </p:nvPicPr>
        <p:blipFill>
          <a:blip r:embed="rId2"/>
          <a:srcRect/>
          <a:stretch>
            <a:fillRect/>
          </a:stretch>
        </p:blipFill>
        <p:spPr bwMode="auto">
          <a:xfrm>
            <a:off x="4143372" y="1643050"/>
            <a:ext cx="4516444" cy="3714776"/>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31863" y="96839"/>
            <a:ext cx="7158037" cy="1046146"/>
          </a:xfrm>
        </p:spPr>
        <p:txBody>
          <a:bodyPr/>
          <a:lstStyle/>
          <a:p>
            <a:pPr algn="ctr" eaLnBrk="1" hangingPunct="1"/>
            <a:r>
              <a:rPr lang="es-ES" sz="2400" b="1" dirty="0" smtClean="0"/>
              <a:t>PARADIGMA SOCIO-CULTURAL DE LEV. VIGOTSKY</a:t>
            </a:r>
          </a:p>
        </p:txBody>
      </p:sp>
      <p:sp>
        <p:nvSpPr>
          <p:cNvPr id="23555" name="Rectangle 3"/>
          <p:cNvSpPr>
            <a:spLocks noGrp="1" noChangeArrowheads="1"/>
          </p:cNvSpPr>
          <p:nvPr>
            <p:ph idx="1"/>
          </p:nvPr>
        </p:nvSpPr>
        <p:spPr>
          <a:xfrm>
            <a:off x="428596" y="1500174"/>
            <a:ext cx="8316913" cy="4799013"/>
          </a:xfrm>
        </p:spPr>
        <p:txBody>
          <a:bodyPr/>
          <a:lstStyle/>
          <a:p>
            <a:pPr algn="just" eaLnBrk="1" hangingPunct="1">
              <a:buFont typeface="Wingdings" pitchFamily="2" charset="2"/>
              <a:buNone/>
            </a:pPr>
            <a:endParaRPr lang="es-AR" sz="2000" b="1" dirty="0" smtClean="0"/>
          </a:p>
          <a:p>
            <a:pPr algn="just" eaLnBrk="1" hangingPunct="1">
              <a:buFont typeface="Wingdings" pitchFamily="2" charset="2"/>
              <a:buNone/>
            </a:pPr>
            <a:r>
              <a:rPr lang="es-AR" sz="2000" b="1" dirty="0" smtClean="0"/>
              <a:t>	</a:t>
            </a:r>
            <a:r>
              <a:rPr lang="es-AR" sz="1800" b="1" dirty="0" smtClean="0"/>
              <a:t>TEORIA SOCIO-CULTURAL:</a:t>
            </a:r>
          </a:p>
          <a:p>
            <a:pPr algn="just" eaLnBrk="1" hangingPunct="1">
              <a:buFont typeface="Wingdings" pitchFamily="2" charset="2"/>
              <a:buNone/>
            </a:pPr>
            <a:endParaRPr lang="es-AR" sz="1800" b="1" dirty="0" smtClean="0"/>
          </a:p>
          <a:p>
            <a:pPr algn="just" eaLnBrk="1" hangingPunct="1"/>
            <a:r>
              <a:rPr lang="es-AR" sz="1800" b="1" dirty="0" smtClean="0"/>
              <a:t>PARTE DE UNA UNIDAD DE ANÁLISIS DISTINTA A LA CONDUCTISTA (ESTÍMULO-RESPUESTA)</a:t>
            </a:r>
          </a:p>
          <a:p>
            <a:pPr algn="just" eaLnBrk="1" hangingPunct="1"/>
            <a:endParaRPr lang="es-AR" sz="1800" b="1" dirty="0" smtClean="0"/>
          </a:p>
          <a:p>
            <a:pPr algn="just" eaLnBrk="1" hangingPunct="1"/>
            <a:r>
              <a:rPr lang="es-AR" sz="1800" b="1" dirty="0" smtClean="0"/>
              <a:t>VIGOTSKY PROPONE, BASANDOSE EN LA CONCEPCIÓN QUE TENÍA ENGELS DE LA </a:t>
            </a:r>
            <a:r>
              <a:rPr lang="es-AR" sz="1800" b="1" u="sng" dirty="0" smtClean="0"/>
              <a:t>“ACTIVIDAD”</a:t>
            </a:r>
            <a:r>
              <a:rPr lang="es-AR" sz="1800" b="1" dirty="0" smtClean="0"/>
              <a:t> COMO MOTOR DE LA HUMANIZACIÓN, UNA PSICOLOGÍA BASADA EN LA </a:t>
            </a:r>
            <a:r>
              <a:rPr lang="es-AR" sz="1800" b="1" u="sng" dirty="0" smtClean="0"/>
              <a:t>ACTIVIDAD.</a:t>
            </a:r>
          </a:p>
          <a:p>
            <a:pPr algn="just" eaLnBrk="1" hangingPunct="1">
              <a:buFont typeface="Wingdings" pitchFamily="2" charset="2"/>
              <a:buNone/>
            </a:pPr>
            <a:endParaRPr lang="es-AR" sz="1800" b="1" dirty="0" smtClean="0"/>
          </a:p>
          <a:p>
            <a:pPr algn="just" eaLnBrk="1" hangingPunct="1"/>
            <a:r>
              <a:rPr lang="es-AR" sz="1800" b="1" dirty="0" smtClean="0"/>
              <a:t>VIGOTSKY CONSIDERA QUE EL HOMBRE NO SE LIMITA A RESPONDER A LOS ESTÍMULOS, SINÓ, QUE ACTUA SOBRE ELLOS, TRANSFORMÁNDOLOS.</a:t>
            </a:r>
          </a:p>
          <a:p>
            <a:pPr algn="just" eaLnBrk="1" hangingPunct="1">
              <a:buFont typeface="Wingdings" pitchFamily="2" charset="2"/>
              <a:buNone/>
            </a:pPr>
            <a:endParaRPr lang="es-AR" sz="2000" b="1" dirty="0" smtClean="0"/>
          </a:p>
          <a:p>
            <a:pPr algn="just" eaLnBrk="1" hangingPunct="1">
              <a:buFont typeface="Wingdings" pitchFamily="2" charset="2"/>
              <a:buNone/>
            </a:pPr>
            <a:endParaRPr lang="es-AR" sz="2000" b="1" dirty="0" smtClean="0"/>
          </a:p>
          <a:p>
            <a:pPr algn="just" eaLnBrk="1" hangingPunct="1">
              <a:buFont typeface="Wingdings" pitchFamily="2" charset="2"/>
              <a:buNone/>
            </a:pPr>
            <a:endParaRPr lang="es-ES" sz="2000" b="1" dirty="0"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1.bp.blogspot.com/-tx3Hk0Zy4S0/TtzghxgBceI/AAAAAAAAAd4/BmV-7piDCKE/s1600/zona+desarrollo+pr%25C3%25B3ximo.JPG"/>
          <p:cNvPicPr>
            <a:picLocks noChangeAspect="1" noChangeArrowheads="1"/>
          </p:cNvPicPr>
          <p:nvPr/>
        </p:nvPicPr>
        <p:blipFill>
          <a:blip r:embed="rId2"/>
          <a:srcRect/>
          <a:stretch>
            <a:fillRect/>
          </a:stretch>
        </p:blipFill>
        <p:spPr bwMode="auto">
          <a:xfrm>
            <a:off x="1643042" y="642918"/>
            <a:ext cx="5643602" cy="5643604"/>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VrskrH1lLiE/TeEMJ0_PY2I/AAAAAAAAAD8/RcM-87NBJRM/s1600/zdp.jpg"/>
          <p:cNvPicPr>
            <a:picLocks noChangeAspect="1" noChangeArrowheads="1"/>
          </p:cNvPicPr>
          <p:nvPr/>
        </p:nvPicPr>
        <p:blipFill>
          <a:blip r:embed="rId2"/>
          <a:srcRect/>
          <a:stretch>
            <a:fillRect/>
          </a:stretch>
        </p:blipFill>
        <p:spPr bwMode="auto">
          <a:xfrm>
            <a:off x="571472" y="857232"/>
            <a:ext cx="7827034" cy="4857784"/>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714348" y="1071546"/>
            <a:ext cx="7467600" cy="4714908"/>
          </a:xfrm>
          <a:prstGeom prst="rect">
            <a:avLst/>
          </a:prstGeom>
        </p:spPr>
        <p:style>
          <a:lnRef idx="1">
            <a:schemeClr val="accent5"/>
          </a:lnRef>
          <a:fillRef idx="3">
            <a:schemeClr val="accent5"/>
          </a:fillRef>
          <a:effectRef idx="2">
            <a:schemeClr val="accent5"/>
          </a:effectRef>
          <a:fontRef idx="minor">
            <a:schemeClr val="lt1"/>
          </a:fontRef>
        </p:style>
        <p:txBody>
          <a:bodyPr>
            <a:normAutofit lnSpcReduction="10000"/>
          </a:bodyPr>
          <a:lstStyle/>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s-PE" sz="2400" b="0" i="0" u="none" strike="noStrike" kern="1200" cap="none" spc="0" normalizeH="0" baseline="0" noProof="0" dirty="0" smtClean="0">
                <a:ln>
                  <a:noFill/>
                </a:ln>
                <a:solidFill>
                  <a:schemeClr val="lt1"/>
                </a:solidFill>
                <a:effectLst/>
                <a:uLnTx/>
                <a:uFillTx/>
                <a:latin typeface="+mn-lt"/>
                <a:ea typeface="+mn-ea"/>
                <a:cs typeface="+mn-cs"/>
              </a:rPr>
              <a:t>En un aula multigrado la maestra esta trabajando la noción</a:t>
            </a:r>
            <a:r>
              <a:rPr kumimoji="0" lang="es-PE" sz="2400" b="0" i="0" u="none" strike="noStrike" kern="1200" cap="none" spc="0" normalizeH="0" noProof="0" dirty="0" smtClean="0">
                <a:ln>
                  <a:noFill/>
                </a:ln>
                <a:solidFill>
                  <a:schemeClr val="lt1"/>
                </a:solidFill>
                <a:effectLst/>
                <a:uLnTx/>
                <a:uFillTx/>
                <a:latin typeface="+mn-lt"/>
                <a:ea typeface="+mn-ea"/>
                <a:cs typeface="+mn-cs"/>
              </a:rPr>
              <a:t> de conjuntos y los estudiantes de grados menores no logran entender las operaciones mientras que los estudiantes de grados superiores ya dominan el tema. La maestra pide a los estudiantes mayores que guíen a los mas pequeños a entender el tema. La situación descrita ejemplifica la teoría.</a:t>
            </a:r>
            <a:endParaRPr kumimoji="0" lang="es-PE" sz="2400" b="0" i="0" u="none" strike="noStrike" kern="1200" cap="none" spc="0" normalizeH="0" baseline="0" noProof="0" dirty="0" smtClean="0">
              <a:ln>
                <a:noFill/>
              </a:ln>
              <a:solidFill>
                <a:schemeClr val="lt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s-PE" sz="2800" b="0" i="0" u="none" strike="noStrike" kern="1200" cap="none" spc="0" normalizeH="0" baseline="0" noProof="0" dirty="0" smtClean="0">
              <a:ln>
                <a:noFill/>
              </a:ln>
              <a:solidFill>
                <a:schemeClr val="lt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s-PE" sz="2000" b="0" i="0" u="none" strike="noStrike" kern="1200" cap="none" spc="0" normalizeH="0" baseline="0" noProof="0" dirty="0" smtClean="0">
                <a:ln>
                  <a:noFill/>
                </a:ln>
                <a:solidFill>
                  <a:schemeClr val="lt1"/>
                </a:solidFill>
                <a:effectLst/>
                <a:uLnTx/>
                <a:uFillTx/>
                <a:latin typeface="+mn-lt"/>
                <a:ea typeface="+mn-ea"/>
                <a:cs typeface="+mn-cs"/>
              </a:rPr>
              <a:t>a.- zona de pensamiento</a:t>
            </a:r>
            <a:r>
              <a:rPr kumimoji="0" lang="es-PE" sz="2000" b="0" i="0" u="none" strike="noStrike" kern="1200" cap="none" spc="0" normalizeH="0" noProof="0" dirty="0" smtClean="0">
                <a:ln>
                  <a:noFill/>
                </a:ln>
                <a:solidFill>
                  <a:schemeClr val="lt1"/>
                </a:solidFill>
                <a:effectLst/>
                <a:uLnTx/>
                <a:uFillTx/>
                <a:latin typeface="+mn-lt"/>
                <a:ea typeface="+mn-ea"/>
                <a:cs typeface="+mn-cs"/>
              </a:rPr>
              <a:t> formal</a:t>
            </a:r>
            <a:endParaRPr kumimoji="0" lang="es-PE" sz="2000" b="0" i="0" u="none" strike="noStrike" kern="1200" cap="none" spc="0" normalizeH="0" baseline="0" noProof="0" dirty="0" smtClean="0">
              <a:ln>
                <a:noFill/>
              </a:ln>
              <a:solidFill>
                <a:schemeClr val="lt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s-PE" sz="2000" b="0" i="0" u="none" strike="noStrike" kern="1200" cap="none" spc="0" normalizeH="0" baseline="0" noProof="0" dirty="0" smtClean="0">
                <a:ln>
                  <a:noFill/>
                </a:ln>
                <a:solidFill>
                  <a:schemeClr val="lt1"/>
                </a:solidFill>
                <a:effectLst/>
                <a:uLnTx/>
                <a:uFillTx/>
                <a:latin typeface="+mn-lt"/>
                <a:ea typeface="+mn-ea"/>
                <a:cs typeface="+mn-cs"/>
              </a:rPr>
              <a:t>b.- </a:t>
            </a:r>
            <a:r>
              <a:rPr lang="es-PE" sz="2000" dirty="0" smtClean="0"/>
              <a:t>zona de desarrollo potencial</a:t>
            </a:r>
            <a:endParaRPr kumimoji="0" lang="es-PE" sz="2000" b="0" i="0" u="none" strike="noStrike" kern="1200" cap="none" spc="0" normalizeH="0" baseline="0" noProof="0" dirty="0" smtClean="0">
              <a:ln>
                <a:noFill/>
              </a:ln>
              <a:solidFill>
                <a:schemeClr val="lt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s-PE" sz="2000" b="0" i="0" u="none" strike="noStrike" kern="1200" cap="none" spc="0" normalizeH="0" baseline="0" noProof="0" dirty="0" smtClean="0">
                <a:ln>
                  <a:noFill/>
                </a:ln>
                <a:solidFill>
                  <a:schemeClr val="lt1"/>
                </a:solidFill>
                <a:effectLst/>
                <a:uLnTx/>
                <a:uFillTx/>
                <a:latin typeface="+mn-lt"/>
                <a:ea typeface="+mn-ea"/>
                <a:cs typeface="+mn-cs"/>
              </a:rPr>
              <a:t>c.- </a:t>
            </a:r>
            <a:r>
              <a:rPr kumimoji="0" lang="es-PE" sz="2000" b="0" i="0" u="none" strike="noStrike" kern="1200" cap="none" spc="0" normalizeH="0" noProof="0" dirty="0" smtClean="0">
                <a:ln>
                  <a:noFill/>
                </a:ln>
                <a:solidFill>
                  <a:schemeClr val="lt1"/>
                </a:solidFill>
                <a:effectLst/>
                <a:uLnTx/>
                <a:uFillTx/>
                <a:latin typeface="+mn-lt"/>
                <a:ea typeface="+mn-ea"/>
                <a:cs typeface="+mn-cs"/>
              </a:rPr>
              <a:t> </a:t>
            </a:r>
            <a:r>
              <a:rPr lang="es-PE" sz="2000" noProof="0" dirty="0" smtClean="0"/>
              <a:t>zona de desarrollo real</a:t>
            </a:r>
            <a:endParaRPr kumimoji="0" lang="es-PE" sz="2000" b="0" i="0" u="none" strike="noStrike" kern="1200" cap="none" spc="0" normalizeH="0" baseline="0" noProof="0" dirty="0" smtClean="0">
              <a:ln>
                <a:noFill/>
              </a:ln>
              <a:solidFill>
                <a:schemeClr val="lt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s-PE" sz="2000" b="0" i="0" u="none" strike="noStrike" kern="1200" cap="none" spc="0" normalizeH="0" baseline="0" noProof="0" dirty="0" smtClean="0">
                <a:ln>
                  <a:noFill/>
                </a:ln>
                <a:solidFill>
                  <a:schemeClr val="lt1"/>
                </a:solidFill>
                <a:effectLst/>
                <a:uLnTx/>
                <a:uFillTx/>
                <a:latin typeface="+mn-lt"/>
                <a:ea typeface="+mn-ea"/>
                <a:cs typeface="+mn-cs"/>
              </a:rPr>
              <a:t>d.- </a:t>
            </a:r>
            <a:r>
              <a:rPr kumimoji="0" lang="es-PE" sz="2000" b="0" i="0" u="none" strike="noStrike" kern="1200" cap="none" spc="0" normalizeH="0" noProof="0" dirty="0" smtClean="0">
                <a:ln>
                  <a:noFill/>
                </a:ln>
                <a:solidFill>
                  <a:schemeClr val="lt1"/>
                </a:solidFill>
                <a:effectLst/>
                <a:uLnTx/>
                <a:uFillTx/>
                <a:latin typeface="+mn-lt"/>
                <a:ea typeface="+mn-ea"/>
                <a:cs typeface="+mn-cs"/>
              </a:rPr>
              <a:t> </a:t>
            </a:r>
            <a:r>
              <a:rPr lang="es-PE" sz="2000" dirty="0" smtClean="0"/>
              <a:t>zona de aprendizaje automático</a:t>
            </a:r>
            <a:endParaRPr kumimoji="0" lang="es-PE"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3" name="2 CuadroTexto"/>
          <p:cNvSpPr txBox="1"/>
          <p:nvPr/>
        </p:nvSpPr>
        <p:spPr>
          <a:xfrm>
            <a:off x="6000760" y="5929330"/>
            <a:ext cx="1857388" cy="307777"/>
          </a:xfrm>
          <a:prstGeom prst="rect">
            <a:avLst/>
          </a:prstGeom>
          <a:noFill/>
        </p:spPr>
        <p:txBody>
          <a:bodyPr wrap="square" rtlCol="0">
            <a:spAutoFit/>
          </a:bodyPr>
          <a:lstStyle/>
          <a:p>
            <a:r>
              <a:rPr lang="es-PE" sz="1400" dirty="0" smtClean="0"/>
              <a:t>DRELM - 2012</a:t>
            </a:r>
            <a:endParaRPr lang="es-PE" sz="14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err="1" smtClean="0"/>
              <a:t>Brunner</a:t>
            </a:r>
            <a:endParaRPr lang="es-PE" dirty="0"/>
          </a:p>
        </p:txBody>
      </p:sp>
      <p:sp>
        <p:nvSpPr>
          <p:cNvPr id="3" name="2 Marcador de contenido"/>
          <p:cNvSpPr>
            <a:spLocks noGrp="1"/>
          </p:cNvSpPr>
          <p:nvPr>
            <p:ph sz="quarter" idx="1"/>
          </p:nvPr>
        </p:nvSpPr>
        <p:spPr>
          <a:xfrm>
            <a:off x="457200" y="1600200"/>
            <a:ext cx="3900486" cy="4873752"/>
          </a:xfrm>
        </p:spPr>
        <p:txBody>
          <a:bodyPr>
            <a:normAutofit/>
          </a:bodyPr>
          <a:lstStyle/>
          <a:p>
            <a:r>
              <a:rPr lang="es-PE" b="1" dirty="0" smtClean="0"/>
              <a:t>Aprendizaje por descubrimiento</a:t>
            </a:r>
            <a:r>
              <a:rPr lang="es-PE" dirty="0" smtClean="0"/>
              <a:t>: el instructor debe motivar a los estudiantes a que ellos mismos descubran relaciones entre conceptos y construyan proposiciones.</a:t>
            </a:r>
          </a:p>
        </p:txBody>
      </p:sp>
      <p:pic>
        <p:nvPicPr>
          <p:cNvPr id="59394" name="Picture 2" descr="http://mt.educarchile.cl/MT/jjbrunner/foto-brunner.jpg"/>
          <p:cNvPicPr>
            <a:picLocks noChangeAspect="1" noChangeArrowheads="1"/>
          </p:cNvPicPr>
          <p:nvPr/>
        </p:nvPicPr>
        <p:blipFill>
          <a:blip r:embed="rId2"/>
          <a:srcRect/>
          <a:stretch>
            <a:fillRect/>
          </a:stretch>
        </p:blipFill>
        <p:spPr bwMode="auto">
          <a:xfrm>
            <a:off x="5143504" y="1142984"/>
            <a:ext cx="2928958" cy="3933174"/>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714348" y="642918"/>
            <a:ext cx="7467600" cy="5302380"/>
          </a:xfrm>
        </p:spPr>
        <p:style>
          <a:lnRef idx="1">
            <a:schemeClr val="accent5"/>
          </a:lnRef>
          <a:fillRef idx="3">
            <a:schemeClr val="accent5"/>
          </a:fillRef>
          <a:effectRef idx="2">
            <a:schemeClr val="accent5"/>
          </a:effectRef>
          <a:fontRef idx="minor">
            <a:schemeClr val="lt1"/>
          </a:fontRef>
        </p:style>
        <p:txBody>
          <a:bodyPr>
            <a:normAutofit/>
          </a:bodyPr>
          <a:lstStyle/>
          <a:p>
            <a:pPr marL="0" indent="0">
              <a:buNone/>
            </a:pPr>
            <a:r>
              <a:rPr lang="es-PE" sz="2000" dirty="0" smtClean="0"/>
              <a:t>La maestra Isabel trabajara con los niños de cuarto grado los números primos y ha decidido comenzar su clase dándoles a los niños puñados de frejoles para que los coloquen en filas y en columnas, luego de un rato de exploración los niños se dan cuenta que en algunas ocasiones faltan o sobran frejoles para tener filas y columnas completas. La maestra les da una hoja donde los niños van registrando la cantidad de frejoles que cumplen o no con completar las filas y columnas y los que si y les pregunta ¿por qué se dará eso? Que tipo de aprendizaje ha utilizado la maestra.</a:t>
            </a:r>
          </a:p>
          <a:p>
            <a:pPr marL="0" indent="0">
              <a:buNone/>
            </a:pPr>
            <a:endParaRPr lang="es-PE" sz="2000" dirty="0" smtClean="0"/>
          </a:p>
          <a:p>
            <a:pPr marL="0" indent="0">
              <a:buNone/>
            </a:pPr>
            <a:r>
              <a:rPr lang="es-PE" sz="2000" dirty="0" smtClean="0"/>
              <a:t>a.- Aprendizaje memorístico</a:t>
            </a:r>
          </a:p>
          <a:p>
            <a:pPr marL="0" indent="0">
              <a:buNone/>
            </a:pPr>
            <a:r>
              <a:rPr lang="es-PE" sz="2000" dirty="0" smtClean="0"/>
              <a:t>b.- Aprendizaje por descubrimiento</a:t>
            </a:r>
          </a:p>
          <a:p>
            <a:pPr marL="0" indent="0">
              <a:buNone/>
            </a:pPr>
            <a:r>
              <a:rPr lang="es-PE" sz="2000" dirty="0" smtClean="0"/>
              <a:t>c.- Aprendizaje condicionado</a:t>
            </a:r>
          </a:p>
          <a:p>
            <a:pPr marL="0" indent="0">
              <a:buNone/>
            </a:pPr>
            <a:r>
              <a:rPr lang="es-PE" sz="2000" dirty="0" smtClean="0"/>
              <a:t>d.- Aprendizaje espacial</a:t>
            </a:r>
            <a:endParaRPr lang="es-PE" sz="2000" dirty="0"/>
          </a:p>
        </p:txBody>
      </p:sp>
      <p:sp>
        <p:nvSpPr>
          <p:cNvPr id="4" name="3 CuadroTexto"/>
          <p:cNvSpPr txBox="1"/>
          <p:nvPr/>
        </p:nvSpPr>
        <p:spPr>
          <a:xfrm>
            <a:off x="6000760" y="6215082"/>
            <a:ext cx="1857388" cy="307777"/>
          </a:xfrm>
          <a:prstGeom prst="rect">
            <a:avLst/>
          </a:prstGeom>
          <a:noFill/>
        </p:spPr>
        <p:txBody>
          <a:bodyPr wrap="square" rtlCol="0">
            <a:spAutoFit/>
          </a:bodyPr>
          <a:lstStyle/>
          <a:p>
            <a:r>
              <a:rPr lang="es-PE" sz="1400" dirty="0" smtClean="0"/>
              <a:t>DRELM - 2012</a:t>
            </a:r>
            <a:endParaRPr lang="es-PE" sz="14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descr="http://mirfueja.wikispaces.com/file/view/Dibujo_conceptual_cognitismo-cognicitismo-noseque.JPG/75292355/647x345/Dibujo_conceptual_cognitismo-cognicitismo-noseque.JPG"/>
          <p:cNvPicPr>
            <a:picLocks noChangeAspect="1" noChangeArrowheads="1"/>
          </p:cNvPicPr>
          <p:nvPr/>
        </p:nvPicPr>
        <p:blipFill>
          <a:blip r:embed="rId2"/>
          <a:srcRect/>
          <a:stretch>
            <a:fillRect/>
          </a:stretch>
        </p:blipFill>
        <p:spPr bwMode="auto">
          <a:xfrm>
            <a:off x="0" y="857232"/>
            <a:ext cx="8844206" cy="4714908"/>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A manera de ejemplo</a:t>
            </a:r>
            <a:endParaRPr lang="es-PE" dirty="0"/>
          </a:p>
        </p:txBody>
      </p:sp>
      <p:sp>
        <p:nvSpPr>
          <p:cNvPr id="3" name="2 Marcador de contenido"/>
          <p:cNvSpPr>
            <a:spLocks noGrp="1"/>
          </p:cNvSpPr>
          <p:nvPr>
            <p:ph sz="quarter" idx="1"/>
          </p:nvPr>
        </p:nvSpPr>
        <p:spPr/>
        <p:style>
          <a:lnRef idx="0">
            <a:schemeClr val="accent5"/>
          </a:lnRef>
          <a:fillRef idx="3">
            <a:schemeClr val="accent5"/>
          </a:fillRef>
          <a:effectRef idx="3">
            <a:schemeClr val="accent5"/>
          </a:effectRef>
          <a:fontRef idx="minor">
            <a:schemeClr val="lt1"/>
          </a:fontRef>
        </p:style>
        <p:txBody>
          <a:bodyPr>
            <a:normAutofit fontScale="92500" lnSpcReduction="20000"/>
          </a:bodyPr>
          <a:lstStyle/>
          <a:p>
            <a:r>
              <a:rPr lang="es-PE" dirty="0" smtClean="0"/>
              <a:t>El profesor Humberto afirma que aplica lo que propone el Ministerio de Educación establece sus logro de aprendizaje en términos de competencias; elabora su planificación, unidades didácticas, sesiones del aprendizaje. Sin embargo al observar el desarrollo de sus clases, se nota que el profesor solamente hace exposiciones, pide a los estudiantes que copien del libro textos enteros y que como respuestas a sus preguntas digan siempre lo que él les ha enseñado. Es necesario hacer comprender al colega que esta utilizando una metodología:</a:t>
            </a:r>
          </a:p>
          <a:p>
            <a:endParaRPr lang="es-PE" dirty="0" smtClean="0"/>
          </a:p>
          <a:p>
            <a:pPr lvl="4">
              <a:buNone/>
            </a:pPr>
            <a:r>
              <a:rPr lang="es-PE" sz="2200" dirty="0" smtClean="0"/>
              <a:t>A.- Socio Critica</a:t>
            </a:r>
          </a:p>
          <a:p>
            <a:pPr lvl="4">
              <a:buNone/>
            </a:pPr>
            <a:r>
              <a:rPr lang="es-PE" sz="2200" dirty="0" smtClean="0"/>
              <a:t>B.- Constructivista</a:t>
            </a:r>
          </a:p>
          <a:p>
            <a:pPr lvl="4">
              <a:buNone/>
            </a:pPr>
            <a:r>
              <a:rPr lang="es-PE" sz="2200" dirty="0" smtClean="0"/>
              <a:t>C.- Conductista</a:t>
            </a:r>
          </a:p>
          <a:p>
            <a:pPr lvl="4">
              <a:buNone/>
            </a:pPr>
            <a:r>
              <a:rPr lang="es-PE" sz="2200" dirty="0" smtClean="0"/>
              <a:t>D.- Cognitiva</a:t>
            </a:r>
            <a:endParaRPr lang="es-PE" sz="220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A manera de ejemplo</a:t>
            </a:r>
            <a:endParaRPr lang="es-PE" dirty="0"/>
          </a:p>
        </p:txBody>
      </p:sp>
      <p:sp>
        <p:nvSpPr>
          <p:cNvPr id="3" name="2 Marcador de contenido"/>
          <p:cNvSpPr>
            <a:spLocks noGrp="1"/>
          </p:cNvSpPr>
          <p:nvPr>
            <p:ph sz="quarter" idx="1"/>
          </p:nvPr>
        </p:nvSpPr>
        <p:spPr/>
        <p:style>
          <a:lnRef idx="0">
            <a:schemeClr val="accent5"/>
          </a:lnRef>
          <a:fillRef idx="3">
            <a:schemeClr val="accent5"/>
          </a:fillRef>
          <a:effectRef idx="3">
            <a:schemeClr val="accent5"/>
          </a:effectRef>
          <a:fontRef idx="minor">
            <a:schemeClr val="lt1"/>
          </a:fontRef>
        </p:style>
        <p:txBody>
          <a:bodyPr>
            <a:normAutofit/>
          </a:bodyPr>
          <a:lstStyle/>
          <a:p>
            <a:r>
              <a:rPr lang="es-PE" b="1" dirty="0" smtClean="0"/>
              <a:t>Favorecer el desarrollo de capacidades, actitudes, requiere que el docente asuma un rol de</a:t>
            </a:r>
            <a:r>
              <a:rPr lang="es-PE" b="1" dirty="0" smtClean="0"/>
              <a:t>:</a:t>
            </a:r>
          </a:p>
          <a:p>
            <a:pPr>
              <a:buNone/>
            </a:pPr>
            <a:endParaRPr lang="es-PE" dirty="0" smtClean="0"/>
          </a:p>
          <a:p>
            <a:pPr lvl="1">
              <a:buNone/>
            </a:pPr>
            <a:r>
              <a:rPr lang="es-PE" sz="1800" dirty="0" smtClean="0"/>
              <a:t>a)	productor del aprendizaje significativo y autónomo de los estudiantes.</a:t>
            </a:r>
          </a:p>
          <a:p>
            <a:pPr lvl="1">
              <a:buNone/>
            </a:pPr>
            <a:r>
              <a:rPr lang="es-PE" sz="1800" dirty="0" smtClean="0"/>
              <a:t>b)	transmisor de conocimientos nuevos y especializados.</a:t>
            </a:r>
          </a:p>
          <a:p>
            <a:pPr lvl="1">
              <a:buNone/>
            </a:pPr>
            <a:r>
              <a:rPr lang="es-PE" sz="1800" dirty="0" smtClean="0"/>
              <a:t>c)	mediador entre el objeto de aprendizaje, los recursos educativos y los estudiantes.</a:t>
            </a:r>
          </a:p>
          <a:p>
            <a:pPr lvl="1">
              <a:buNone/>
            </a:pPr>
            <a:r>
              <a:rPr lang="es-PE" sz="1800" dirty="0" smtClean="0"/>
              <a:t>d)  organizador de los recursos didácticos y momentos del aprendizaje.</a:t>
            </a:r>
          </a:p>
          <a:p>
            <a:endParaRPr lang="es-PE" sz="2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idx="4294967295"/>
          </p:nvPr>
        </p:nvSpPr>
        <p:spPr>
          <a:xfrm>
            <a:off x="827584" y="2420888"/>
            <a:ext cx="7407275" cy="1471612"/>
          </a:xfrm>
        </p:spPr>
        <p:txBody>
          <a:bodyPr>
            <a:noAutofit/>
          </a:bodyPr>
          <a:lstStyle/>
          <a:p>
            <a:pPr algn="ctr"/>
            <a:r>
              <a:rPr lang="es-PE" sz="5400" dirty="0" smtClean="0"/>
              <a:t>¿Cuál es la ciudad mas bonita del Perú?</a:t>
            </a:r>
            <a:endParaRPr lang="es-PE" sz="5400" dirty="0"/>
          </a:p>
        </p:txBody>
      </p:sp>
    </p:spTree>
    <p:extLst>
      <p:ext uri="{BB962C8B-B14F-4D97-AF65-F5344CB8AC3E}">
        <p14:creationId xmlns:p14="http://schemas.microsoft.com/office/powerpoint/2010/main" xmlns="" val="385476435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PE" dirty="0" smtClean="0"/>
              <a:t>Enfoques por Competencias</a:t>
            </a:r>
            <a:endParaRPr lang="es-PE" dirty="0"/>
          </a:p>
        </p:txBody>
      </p:sp>
      <p:sp>
        <p:nvSpPr>
          <p:cNvPr id="5" name="4 Marcador de texto"/>
          <p:cNvSpPr>
            <a:spLocks noGrp="1"/>
          </p:cNvSpPr>
          <p:nvPr>
            <p:ph type="body" idx="1"/>
          </p:nvPr>
        </p:nvSpPr>
        <p:spPr/>
        <p:txBody>
          <a:bodyPr/>
          <a:lstStyle/>
          <a:p>
            <a:r>
              <a:rPr lang="es-PE" dirty="0" smtClean="0"/>
              <a:t>Enfoque Cognitivo</a:t>
            </a:r>
            <a:endParaRPr lang="es-PE" dirty="0"/>
          </a:p>
        </p:txBody>
      </p:sp>
    </p:spTree>
    <p:extLst>
      <p:ext uri="{BB962C8B-B14F-4D97-AF65-F5344CB8AC3E}">
        <p14:creationId xmlns:p14="http://schemas.microsoft.com/office/powerpoint/2010/main" xmlns="" val="244646500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PE" dirty="0" smtClean="0"/>
              <a:t>Competencias</a:t>
            </a:r>
            <a:endParaRPr lang="es-PE" dirty="0"/>
          </a:p>
        </p:txBody>
      </p:sp>
      <p:sp>
        <p:nvSpPr>
          <p:cNvPr id="5" name="4 Subtítulo"/>
          <p:cNvSpPr>
            <a:spLocks noGrp="1"/>
          </p:cNvSpPr>
          <p:nvPr>
            <p:ph type="subTitle" idx="1"/>
          </p:nvPr>
        </p:nvSpPr>
        <p:spPr/>
        <p:txBody>
          <a:bodyPr>
            <a:normAutofit/>
          </a:bodyPr>
          <a:lstStyle/>
          <a:p>
            <a:r>
              <a:rPr lang="es-PE" dirty="0" smtClean="0"/>
              <a:t>Marco Curricular Nacional y Diseño Curricular Nacional</a:t>
            </a:r>
            <a:endParaRPr lang="es-PE" dirty="0"/>
          </a:p>
        </p:txBody>
      </p:sp>
    </p:spTree>
    <p:extLst>
      <p:ext uri="{BB962C8B-B14F-4D97-AF65-F5344CB8AC3E}">
        <p14:creationId xmlns:p14="http://schemas.microsoft.com/office/powerpoint/2010/main" xmlns="" val="399886937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http://imagenes.mailxmail.com/cursos/imagenes/7/0/concepto-de-la-palabra-competencia-2-2_32207_4_2.jpg"/>
          <p:cNvPicPr>
            <a:picLocks noChangeAspect="1" noChangeArrowheads="1"/>
          </p:cNvPicPr>
          <p:nvPr/>
        </p:nvPicPr>
        <p:blipFill>
          <a:blip r:embed="rId2" cstate="print"/>
          <a:srcRect/>
          <a:stretch>
            <a:fillRect/>
          </a:stretch>
        </p:blipFill>
        <p:spPr bwMode="auto">
          <a:xfrm>
            <a:off x="1518025" y="1071548"/>
            <a:ext cx="6054371" cy="4505921"/>
          </a:xfrm>
          <a:prstGeom prst="rect">
            <a:avLst/>
          </a:prstGeom>
          <a:noFill/>
        </p:spPr>
      </p:pic>
      <p:sp>
        <p:nvSpPr>
          <p:cNvPr id="5" name="4 CuadroTexto"/>
          <p:cNvSpPr txBox="1"/>
          <p:nvPr/>
        </p:nvSpPr>
        <p:spPr>
          <a:xfrm>
            <a:off x="4893471" y="5857894"/>
            <a:ext cx="251819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PE" sz="1200" dirty="0"/>
              <a:t>Adaptado del informe: La Educación encierra un tesoro</a:t>
            </a:r>
          </a:p>
        </p:txBody>
      </p:sp>
    </p:spTree>
    <p:extLst>
      <p:ext uri="{BB962C8B-B14F-4D97-AF65-F5344CB8AC3E}">
        <p14:creationId xmlns:p14="http://schemas.microsoft.com/office/powerpoint/2010/main" xmlns="" val="109357177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3234" y="1"/>
            <a:ext cx="7514035" cy="928670"/>
          </a:xfrm>
        </p:spPr>
        <p:txBody>
          <a:bodyPr/>
          <a:lstStyle/>
          <a:p>
            <a:r>
              <a:rPr lang="es-PE" dirty="0" smtClean="0"/>
              <a:t>Concepciones sobre las competencias</a:t>
            </a:r>
            <a:endParaRPr lang="es-PE" dirty="0"/>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xmlns="" val="1935233663"/>
              </p:ext>
            </p:extLst>
          </p:nvPr>
        </p:nvGraphicFramePr>
        <p:xfrm>
          <a:off x="1285852" y="867076"/>
          <a:ext cx="7072362" cy="5248858"/>
        </p:xfrm>
        <a:graphic>
          <a:graphicData uri="http://schemas.openxmlformats.org/drawingml/2006/table">
            <a:tbl>
              <a:tblPr firstRow="1" bandRow="1">
                <a:tableStyleId>{5C22544A-7EE6-4342-B048-85BDC9FD1C3A}</a:tableStyleId>
              </a:tblPr>
              <a:tblGrid>
                <a:gridCol w="2676687"/>
                <a:gridCol w="4395675"/>
              </a:tblGrid>
              <a:tr h="296391">
                <a:tc>
                  <a:txBody>
                    <a:bodyPr/>
                    <a:lstStyle/>
                    <a:p>
                      <a:r>
                        <a:rPr lang="es-PE" dirty="0" smtClean="0"/>
                        <a:t>Área Disciplinar</a:t>
                      </a:r>
                      <a:endParaRPr lang="es-PE" dirty="0"/>
                    </a:p>
                  </a:txBody>
                  <a:tcPr marL="68580" marR="68580"/>
                </a:tc>
                <a:tc>
                  <a:txBody>
                    <a:bodyPr/>
                    <a:lstStyle/>
                    <a:p>
                      <a:r>
                        <a:rPr lang="es-PE" dirty="0" smtClean="0"/>
                        <a:t>Concepción</a:t>
                      </a:r>
                      <a:endParaRPr lang="es-PE" dirty="0"/>
                    </a:p>
                  </a:txBody>
                  <a:tcPr marL="68580" marR="68580"/>
                </a:tc>
              </a:tr>
              <a:tr h="1407855">
                <a:tc>
                  <a:txBody>
                    <a:bodyPr/>
                    <a:lstStyle/>
                    <a:p>
                      <a:r>
                        <a:rPr lang="es-PE" sz="1600" dirty="0" smtClean="0"/>
                        <a:t>Lingüística</a:t>
                      </a:r>
                      <a:endParaRPr lang="es-PE" sz="1600" dirty="0"/>
                    </a:p>
                  </a:txBody>
                  <a:tcPr marL="68580" marR="68580"/>
                </a:tc>
                <a:tc>
                  <a:txBody>
                    <a:bodyPr/>
                    <a:lstStyle/>
                    <a:p>
                      <a:r>
                        <a:rPr lang="es-PE" sz="1600" dirty="0" smtClean="0"/>
                        <a:t>La competencia como estructura lingüística interna (Chomsky, 1970)</a:t>
                      </a:r>
                    </a:p>
                    <a:p>
                      <a:r>
                        <a:rPr lang="es-PE" sz="1600" dirty="0" smtClean="0"/>
                        <a:t>La competencia</a:t>
                      </a:r>
                      <a:r>
                        <a:rPr lang="es-PE" sz="1600" baseline="0" dirty="0" smtClean="0"/>
                        <a:t> como desempeño comunicativo ante situaciones del contexto (</a:t>
                      </a:r>
                      <a:r>
                        <a:rPr lang="es-PE" sz="1600" baseline="0" dirty="0" err="1" smtClean="0"/>
                        <a:t>Hymes</a:t>
                      </a:r>
                      <a:r>
                        <a:rPr lang="es-PE" sz="1600" baseline="0" dirty="0" smtClean="0"/>
                        <a:t>, 1966)</a:t>
                      </a:r>
                    </a:p>
                    <a:p>
                      <a:endParaRPr lang="es-PE" sz="1600" baseline="0" dirty="0" smtClean="0"/>
                    </a:p>
                  </a:txBody>
                  <a:tcPr marL="68580" marR="68580"/>
                </a:tc>
              </a:tr>
              <a:tr h="518683">
                <a:tc>
                  <a:txBody>
                    <a:bodyPr/>
                    <a:lstStyle/>
                    <a:p>
                      <a:r>
                        <a:rPr lang="es-PE" sz="1600" dirty="0" smtClean="0"/>
                        <a:t>Psicología Conductual</a:t>
                      </a:r>
                      <a:endParaRPr lang="es-PE" sz="1600" dirty="0"/>
                    </a:p>
                  </a:txBody>
                  <a:tcPr marL="68580" marR="68580"/>
                </a:tc>
                <a:tc>
                  <a:txBody>
                    <a:bodyPr/>
                    <a:lstStyle/>
                    <a:p>
                      <a:r>
                        <a:rPr lang="es-PE" sz="1600" dirty="0" smtClean="0"/>
                        <a:t>Comportamientos Efectivos</a:t>
                      </a:r>
                    </a:p>
                    <a:p>
                      <a:endParaRPr lang="es-PE" sz="1600" dirty="0"/>
                    </a:p>
                  </a:txBody>
                  <a:tcPr marL="68580" marR="68580"/>
                </a:tc>
              </a:tr>
              <a:tr h="1185562">
                <a:tc>
                  <a:txBody>
                    <a:bodyPr/>
                    <a:lstStyle/>
                    <a:p>
                      <a:r>
                        <a:rPr lang="es-PE" sz="1600" dirty="0" smtClean="0"/>
                        <a:t>Psicología Cognitiva</a:t>
                      </a:r>
                      <a:endParaRPr lang="es-PE" sz="1600" dirty="0"/>
                    </a:p>
                  </a:txBody>
                  <a:tcPr marL="68580" marR="68580"/>
                </a:tc>
                <a:tc>
                  <a:txBody>
                    <a:bodyPr/>
                    <a:lstStyle/>
                    <a:p>
                      <a:r>
                        <a:rPr lang="es-PE" sz="1600" dirty="0" smtClean="0"/>
                        <a:t>Desempeño comprensivo (</a:t>
                      </a:r>
                      <a:r>
                        <a:rPr lang="es-PE" sz="1600" dirty="0" err="1" smtClean="0"/>
                        <a:t>Perkins</a:t>
                      </a:r>
                      <a:r>
                        <a:rPr lang="es-PE" sz="1600" dirty="0" smtClean="0"/>
                        <a:t>, 1999)</a:t>
                      </a:r>
                    </a:p>
                    <a:p>
                      <a:r>
                        <a:rPr lang="es-PE" sz="1600" dirty="0" smtClean="0"/>
                        <a:t>Las Inteligencias</a:t>
                      </a:r>
                      <a:r>
                        <a:rPr lang="es-PE" sz="1600" baseline="0" dirty="0" smtClean="0"/>
                        <a:t> </a:t>
                      </a:r>
                      <a:r>
                        <a:rPr lang="es-PE" sz="1600" baseline="0" dirty="0" err="1" smtClean="0"/>
                        <a:t>multiples</a:t>
                      </a:r>
                      <a:r>
                        <a:rPr lang="es-PE" sz="1600" baseline="0" dirty="0" smtClean="0"/>
                        <a:t> (Gardner, 1997)</a:t>
                      </a:r>
                    </a:p>
                    <a:p>
                      <a:r>
                        <a:rPr lang="es-PE" sz="1600" baseline="0" dirty="0" smtClean="0"/>
                        <a:t>Inteligencia Practica (</a:t>
                      </a:r>
                      <a:r>
                        <a:rPr lang="es-PE" sz="1600" baseline="0" dirty="0" err="1" smtClean="0"/>
                        <a:t>Stemberg</a:t>
                      </a:r>
                      <a:r>
                        <a:rPr lang="es-PE" sz="1600" baseline="0" dirty="0" smtClean="0"/>
                        <a:t>, 1997)</a:t>
                      </a:r>
                    </a:p>
                    <a:p>
                      <a:endParaRPr lang="es-PE" sz="1600" dirty="0"/>
                    </a:p>
                  </a:txBody>
                  <a:tcPr marL="68580" marR="68580"/>
                </a:tc>
              </a:tr>
              <a:tr h="740976">
                <a:tc>
                  <a:txBody>
                    <a:bodyPr/>
                    <a:lstStyle/>
                    <a:p>
                      <a:r>
                        <a:rPr lang="es-PE" sz="1600" dirty="0" smtClean="0"/>
                        <a:t>Sociología</a:t>
                      </a:r>
                      <a:endParaRPr lang="es-PE" sz="1600" dirty="0"/>
                    </a:p>
                  </a:txBody>
                  <a:tcPr marL="68580" marR="68580"/>
                </a:tc>
                <a:tc>
                  <a:txBody>
                    <a:bodyPr/>
                    <a:lstStyle/>
                    <a:p>
                      <a:r>
                        <a:rPr lang="es-PE" sz="1600" dirty="0" smtClean="0"/>
                        <a:t>Competencia</a:t>
                      </a:r>
                      <a:r>
                        <a:rPr lang="es-PE" sz="1600" baseline="0" dirty="0" smtClean="0"/>
                        <a:t> interactivas (</a:t>
                      </a:r>
                      <a:r>
                        <a:rPr lang="es-PE" sz="1600" baseline="0" dirty="0" err="1" smtClean="0"/>
                        <a:t>Habermas</a:t>
                      </a:r>
                      <a:r>
                        <a:rPr lang="es-PE" sz="1600" baseline="0" dirty="0" smtClean="0"/>
                        <a:t>, 1989)</a:t>
                      </a:r>
                    </a:p>
                    <a:p>
                      <a:endParaRPr lang="es-PE" sz="1600" dirty="0"/>
                    </a:p>
                  </a:txBody>
                  <a:tcPr marL="68580" marR="68580"/>
                </a:tc>
              </a:tr>
              <a:tr h="740976">
                <a:tc>
                  <a:txBody>
                    <a:bodyPr/>
                    <a:lstStyle/>
                    <a:p>
                      <a:r>
                        <a:rPr lang="es-PE" sz="1600" dirty="0" smtClean="0"/>
                        <a:t>Formación</a:t>
                      </a:r>
                      <a:r>
                        <a:rPr lang="es-PE" sz="1600" baseline="0" dirty="0" smtClean="0"/>
                        <a:t> para el Trabajo</a:t>
                      </a:r>
                      <a:endParaRPr lang="es-PE" sz="1600" dirty="0"/>
                    </a:p>
                  </a:txBody>
                  <a:tcPr marL="68580" marR="68580"/>
                </a:tc>
                <a:tc>
                  <a:txBody>
                    <a:bodyPr/>
                    <a:lstStyle/>
                    <a:p>
                      <a:r>
                        <a:rPr lang="es-PE" sz="1600" baseline="0" dirty="0" smtClean="0"/>
                        <a:t>Compleja estructura de atributos para el desempeño en situaciones especificas (</a:t>
                      </a:r>
                      <a:r>
                        <a:rPr lang="es-PE" sz="1600" baseline="0" dirty="0" err="1" smtClean="0"/>
                        <a:t>Gonzci</a:t>
                      </a:r>
                      <a:r>
                        <a:rPr lang="es-PE" sz="1600" baseline="0" dirty="0" smtClean="0"/>
                        <a:t>, 1996)</a:t>
                      </a:r>
                      <a:endParaRPr lang="es-PE" sz="1600" dirty="0"/>
                    </a:p>
                  </a:txBody>
                  <a:tcPr marL="68580" marR="68580"/>
                </a:tc>
              </a:tr>
            </a:tbl>
          </a:graphicData>
        </a:graphic>
      </p:graphicFrame>
    </p:spTree>
    <p:extLst>
      <p:ext uri="{BB962C8B-B14F-4D97-AF65-F5344CB8AC3E}">
        <p14:creationId xmlns:p14="http://schemas.microsoft.com/office/powerpoint/2010/main" xmlns="" val="213616698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01670" y="476672"/>
            <a:ext cx="5600700" cy="1143000"/>
          </a:xfrm>
        </p:spPr>
        <p:style>
          <a:lnRef idx="0">
            <a:schemeClr val="accent4"/>
          </a:lnRef>
          <a:fillRef idx="3">
            <a:schemeClr val="accent4"/>
          </a:fillRef>
          <a:effectRef idx="3">
            <a:schemeClr val="accent4"/>
          </a:effectRef>
          <a:fontRef idx="minor">
            <a:schemeClr val="lt1"/>
          </a:fontRef>
        </p:style>
        <p:txBody>
          <a:bodyPr>
            <a:normAutofit fontScale="90000"/>
          </a:bodyPr>
          <a:lstStyle/>
          <a:p>
            <a:pPr algn="ctr"/>
            <a:r>
              <a:rPr lang="es-PE" dirty="0" smtClean="0"/>
              <a:t>Enfoque por competencias – Currículo por competencias:</a:t>
            </a:r>
            <a:endParaRPr lang="es-ES" sz="4800" dirty="0"/>
          </a:p>
        </p:txBody>
      </p:sp>
      <p:sp>
        <p:nvSpPr>
          <p:cNvPr id="3" name="2 Marcador de contenido"/>
          <p:cNvSpPr>
            <a:spLocks noGrp="1"/>
          </p:cNvSpPr>
          <p:nvPr>
            <p:ph idx="1"/>
          </p:nvPr>
        </p:nvSpPr>
        <p:spPr>
          <a:xfrm>
            <a:off x="1518026" y="1857364"/>
            <a:ext cx="5600700" cy="3687894"/>
          </a:xfrm>
        </p:spPr>
        <p:style>
          <a:lnRef idx="2">
            <a:schemeClr val="accent5"/>
          </a:lnRef>
          <a:fillRef idx="1">
            <a:schemeClr val="lt1"/>
          </a:fillRef>
          <a:effectRef idx="0">
            <a:schemeClr val="accent5"/>
          </a:effectRef>
          <a:fontRef idx="minor">
            <a:schemeClr val="dk1"/>
          </a:fontRef>
        </p:style>
        <p:txBody>
          <a:bodyPr>
            <a:normAutofit/>
          </a:bodyPr>
          <a:lstStyle/>
          <a:p>
            <a:pPr>
              <a:lnSpc>
                <a:spcPct val="150000"/>
              </a:lnSpc>
            </a:pPr>
            <a:r>
              <a:rPr lang="es-PE" sz="3600" dirty="0"/>
              <a:t>Competencias</a:t>
            </a:r>
          </a:p>
          <a:p>
            <a:pPr>
              <a:lnSpc>
                <a:spcPct val="150000"/>
              </a:lnSpc>
            </a:pPr>
            <a:r>
              <a:rPr lang="es-PE" sz="3600" dirty="0"/>
              <a:t>Capacidades* </a:t>
            </a:r>
          </a:p>
        </p:txBody>
      </p:sp>
    </p:spTree>
    <p:extLst>
      <p:ext uri="{BB962C8B-B14F-4D97-AF65-F5344CB8AC3E}">
        <p14:creationId xmlns:p14="http://schemas.microsoft.com/office/powerpoint/2010/main" xmlns="" val="399506964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Grp="1" noChangeAspect="1"/>
          </p:cNvGrpSpPr>
          <p:nvPr/>
        </p:nvGrpSpPr>
        <p:grpSpPr bwMode="auto">
          <a:xfrm>
            <a:off x="500034" y="2000240"/>
            <a:ext cx="8229600" cy="4324350"/>
            <a:chOff x="507" y="1067"/>
            <a:chExt cx="5049" cy="1274"/>
          </a:xfrm>
        </p:grpSpPr>
        <p:sp>
          <p:nvSpPr>
            <p:cNvPr id="5" name="AutoShape 5"/>
            <p:cNvSpPr>
              <a:spLocks noChangeAspect="1" noChangeArrowheads="1" noTextEdit="1"/>
            </p:cNvSpPr>
            <p:nvPr/>
          </p:nvSpPr>
          <p:spPr bwMode="auto">
            <a:xfrm>
              <a:off x="508" y="1067"/>
              <a:ext cx="5048" cy="1274"/>
            </a:xfrm>
            <a:prstGeom prst="rect">
              <a:avLst/>
            </a:prstGeom>
            <a:noFill/>
            <a:ln w="9525">
              <a:noFill/>
              <a:miter lim="800000"/>
              <a:headEnd/>
              <a:tailEnd/>
            </a:ln>
          </p:spPr>
          <p:txBody>
            <a:bodyPr/>
            <a:lstStyle/>
            <a:p>
              <a:endParaRPr lang="es-PE">
                <a:solidFill>
                  <a:prstClr val="black"/>
                </a:solidFill>
              </a:endParaRPr>
            </a:p>
          </p:txBody>
        </p:sp>
        <p:grpSp>
          <p:nvGrpSpPr>
            <p:cNvPr id="4" name="Group 6"/>
            <p:cNvGrpSpPr>
              <a:grpSpLocks/>
            </p:cNvGrpSpPr>
            <p:nvPr/>
          </p:nvGrpSpPr>
          <p:grpSpPr bwMode="auto">
            <a:xfrm>
              <a:off x="507" y="1547"/>
              <a:ext cx="1456" cy="306"/>
              <a:chOff x="507" y="1547"/>
              <a:chExt cx="1456" cy="306"/>
            </a:xfrm>
          </p:grpSpPr>
          <p:sp>
            <p:nvSpPr>
              <p:cNvPr id="44" name="Freeform 7"/>
              <p:cNvSpPr>
                <a:spLocks/>
              </p:cNvSpPr>
              <p:nvPr/>
            </p:nvSpPr>
            <p:spPr bwMode="auto">
              <a:xfrm>
                <a:off x="507" y="1547"/>
                <a:ext cx="1440" cy="290"/>
              </a:xfrm>
              <a:custGeom>
                <a:avLst/>
                <a:gdLst>
                  <a:gd name="T0" fmla="*/ 1080 w 1440"/>
                  <a:gd name="T1" fmla="*/ 0 h 290"/>
                  <a:gd name="T2" fmla="*/ 0 w 1440"/>
                  <a:gd name="T3" fmla="*/ 0 h 290"/>
                  <a:gd name="T4" fmla="*/ 0 w 1440"/>
                  <a:gd name="T5" fmla="*/ 290 h 290"/>
                  <a:gd name="T6" fmla="*/ 1080 w 1440"/>
                  <a:gd name="T7" fmla="*/ 290 h 290"/>
                  <a:gd name="T8" fmla="*/ 1440 w 1440"/>
                  <a:gd name="T9" fmla="*/ 145 h 290"/>
                  <a:gd name="T10" fmla="*/ 1080 w 1440"/>
                  <a:gd name="T11" fmla="*/ 0 h 290"/>
                  <a:gd name="T12" fmla="*/ 0 60000 65536"/>
                  <a:gd name="T13" fmla="*/ 0 60000 65536"/>
                  <a:gd name="T14" fmla="*/ 0 60000 65536"/>
                  <a:gd name="T15" fmla="*/ 0 60000 65536"/>
                  <a:gd name="T16" fmla="*/ 0 60000 65536"/>
                  <a:gd name="T17" fmla="*/ 0 60000 65536"/>
                  <a:gd name="T18" fmla="*/ 0 w 1440"/>
                  <a:gd name="T19" fmla="*/ 0 h 290"/>
                  <a:gd name="T20" fmla="*/ 1440 w 1440"/>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1440" h="290">
                    <a:moveTo>
                      <a:pt x="1080" y="0"/>
                    </a:moveTo>
                    <a:lnTo>
                      <a:pt x="0" y="0"/>
                    </a:lnTo>
                    <a:lnTo>
                      <a:pt x="0" y="290"/>
                    </a:lnTo>
                    <a:lnTo>
                      <a:pt x="1080" y="290"/>
                    </a:lnTo>
                    <a:lnTo>
                      <a:pt x="1440" y="145"/>
                    </a:lnTo>
                    <a:lnTo>
                      <a:pt x="1080" y="0"/>
                    </a:lnTo>
                    <a:close/>
                  </a:path>
                </a:pathLst>
              </a:custGeom>
              <a:solidFill>
                <a:srgbClr val="6684C2"/>
              </a:solidFill>
              <a:ln w="9525">
                <a:noFill/>
                <a:round/>
                <a:headEnd/>
                <a:tailEnd/>
              </a:ln>
            </p:spPr>
            <p:txBody>
              <a:bodyPr/>
              <a:lstStyle/>
              <a:p>
                <a:pPr algn="r"/>
                <a:endParaRPr lang="es-PE" sz="1400">
                  <a:solidFill>
                    <a:prstClr val="black"/>
                  </a:solidFill>
                </a:endParaRPr>
              </a:p>
            </p:txBody>
          </p:sp>
          <p:sp>
            <p:nvSpPr>
              <p:cNvPr id="45" name="Freeform 8"/>
              <p:cNvSpPr>
                <a:spLocks/>
              </p:cNvSpPr>
              <p:nvPr/>
            </p:nvSpPr>
            <p:spPr bwMode="auto">
              <a:xfrm>
                <a:off x="523" y="1563"/>
                <a:ext cx="1440" cy="290"/>
              </a:xfrm>
              <a:custGeom>
                <a:avLst/>
                <a:gdLst>
                  <a:gd name="T0" fmla="*/ 1080 w 1440"/>
                  <a:gd name="T1" fmla="*/ 0 h 290"/>
                  <a:gd name="T2" fmla="*/ 0 w 1440"/>
                  <a:gd name="T3" fmla="*/ 0 h 290"/>
                  <a:gd name="T4" fmla="*/ 0 w 1440"/>
                  <a:gd name="T5" fmla="*/ 290 h 290"/>
                  <a:gd name="T6" fmla="*/ 1080 w 1440"/>
                  <a:gd name="T7" fmla="*/ 290 h 290"/>
                  <a:gd name="T8" fmla="*/ 1440 w 1440"/>
                  <a:gd name="T9" fmla="*/ 145 h 290"/>
                  <a:gd name="T10" fmla="*/ 1080 w 1440"/>
                  <a:gd name="T11" fmla="*/ 0 h 290"/>
                  <a:gd name="T12" fmla="*/ 0 60000 65536"/>
                  <a:gd name="T13" fmla="*/ 0 60000 65536"/>
                  <a:gd name="T14" fmla="*/ 0 60000 65536"/>
                  <a:gd name="T15" fmla="*/ 0 60000 65536"/>
                  <a:gd name="T16" fmla="*/ 0 60000 65536"/>
                  <a:gd name="T17" fmla="*/ 0 60000 65536"/>
                  <a:gd name="T18" fmla="*/ 0 w 1440"/>
                  <a:gd name="T19" fmla="*/ 0 h 290"/>
                  <a:gd name="T20" fmla="*/ 1440 w 1440"/>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1440" h="290">
                    <a:moveTo>
                      <a:pt x="1080" y="0"/>
                    </a:moveTo>
                    <a:lnTo>
                      <a:pt x="0" y="0"/>
                    </a:lnTo>
                    <a:lnTo>
                      <a:pt x="0" y="290"/>
                    </a:lnTo>
                    <a:lnTo>
                      <a:pt x="1080" y="290"/>
                    </a:lnTo>
                    <a:lnTo>
                      <a:pt x="1440" y="145"/>
                    </a:lnTo>
                    <a:lnTo>
                      <a:pt x="1080" y="0"/>
                    </a:lnTo>
                    <a:close/>
                  </a:path>
                </a:pathLst>
              </a:custGeom>
              <a:solidFill>
                <a:srgbClr val="001E5C"/>
              </a:solidFill>
              <a:ln w="9525">
                <a:noFill/>
                <a:round/>
                <a:headEnd/>
                <a:tailEnd/>
              </a:ln>
            </p:spPr>
            <p:txBody>
              <a:bodyPr/>
              <a:lstStyle/>
              <a:p>
                <a:pPr algn="r"/>
                <a:endParaRPr lang="es-PE" sz="1400">
                  <a:solidFill>
                    <a:prstClr val="black"/>
                  </a:solidFill>
                </a:endParaRPr>
              </a:p>
            </p:txBody>
          </p:sp>
          <p:sp>
            <p:nvSpPr>
              <p:cNvPr id="46" name="Freeform 9"/>
              <p:cNvSpPr>
                <a:spLocks/>
              </p:cNvSpPr>
              <p:nvPr/>
            </p:nvSpPr>
            <p:spPr bwMode="auto">
              <a:xfrm>
                <a:off x="515" y="1555"/>
                <a:ext cx="1440" cy="290"/>
              </a:xfrm>
              <a:custGeom>
                <a:avLst/>
                <a:gdLst>
                  <a:gd name="T0" fmla="*/ 1080 w 1440"/>
                  <a:gd name="T1" fmla="*/ 0 h 290"/>
                  <a:gd name="T2" fmla="*/ 0 w 1440"/>
                  <a:gd name="T3" fmla="*/ 0 h 290"/>
                  <a:gd name="T4" fmla="*/ 0 w 1440"/>
                  <a:gd name="T5" fmla="*/ 290 h 290"/>
                  <a:gd name="T6" fmla="*/ 1080 w 1440"/>
                  <a:gd name="T7" fmla="*/ 290 h 290"/>
                  <a:gd name="T8" fmla="*/ 1440 w 1440"/>
                  <a:gd name="T9" fmla="*/ 145 h 290"/>
                  <a:gd name="T10" fmla="*/ 1080 w 1440"/>
                  <a:gd name="T11" fmla="*/ 0 h 290"/>
                  <a:gd name="T12" fmla="*/ 0 60000 65536"/>
                  <a:gd name="T13" fmla="*/ 0 60000 65536"/>
                  <a:gd name="T14" fmla="*/ 0 60000 65536"/>
                  <a:gd name="T15" fmla="*/ 0 60000 65536"/>
                  <a:gd name="T16" fmla="*/ 0 60000 65536"/>
                  <a:gd name="T17" fmla="*/ 0 60000 65536"/>
                  <a:gd name="T18" fmla="*/ 0 w 1440"/>
                  <a:gd name="T19" fmla="*/ 0 h 290"/>
                  <a:gd name="T20" fmla="*/ 1440 w 1440"/>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1440" h="290">
                    <a:moveTo>
                      <a:pt x="1080" y="0"/>
                    </a:moveTo>
                    <a:lnTo>
                      <a:pt x="0" y="0"/>
                    </a:lnTo>
                    <a:lnTo>
                      <a:pt x="0" y="290"/>
                    </a:lnTo>
                    <a:lnTo>
                      <a:pt x="1080" y="290"/>
                    </a:lnTo>
                    <a:lnTo>
                      <a:pt x="1440" y="145"/>
                    </a:lnTo>
                    <a:lnTo>
                      <a:pt x="1080" y="0"/>
                    </a:lnTo>
                    <a:close/>
                  </a:path>
                </a:pathLst>
              </a:custGeom>
              <a:solidFill>
                <a:srgbClr val="C9C9FF"/>
              </a:solidFill>
              <a:ln w="9525">
                <a:noFill/>
                <a:round/>
                <a:headEnd/>
                <a:tailEnd/>
              </a:ln>
            </p:spPr>
            <p:txBody>
              <a:bodyPr/>
              <a:lstStyle/>
              <a:p>
                <a:pPr algn="r"/>
                <a:endParaRPr lang="es-PE" sz="1400">
                  <a:solidFill>
                    <a:prstClr val="black"/>
                  </a:solidFill>
                </a:endParaRPr>
              </a:p>
            </p:txBody>
          </p:sp>
          <p:sp>
            <p:nvSpPr>
              <p:cNvPr id="47" name="Freeform 10"/>
              <p:cNvSpPr>
                <a:spLocks/>
              </p:cNvSpPr>
              <p:nvPr/>
            </p:nvSpPr>
            <p:spPr bwMode="auto">
              <a:xfrm>
                <a:off x="515" y="1555"/>
                <a:ext cx="1440" cy="290"/>
              </a:xfrm>
              <a:custGeom>
                <a:avLst/>
                <a:gdLst>
                  <a:gd name="T0" fmla="*/ 1080 w 1440"/>
                  <a:gd name="T1" fmla="*/ 0 h 290"/>
                  <a:gd name="T2" fmla="*/ 0 w 1440"/>
                  <a:gd name="T3" fmla="*/ 0 h 290"/>
                  <a:gd name="T4" fmla="*/ 0 w 1440"/>
                  <a:gd name="T5" fmla="*/ 290 h 290"/>
                  <a:gd name="T6" fmla="*/ 1080 w 1440"/>
                  <a:gd name="T7" fmla="*/ 290 h 290"/>
                  <a:gd name="T8" fmla="*/ 1440 w 1440"/>
                  <a:gd name="T9" fmla="*/ 145 h 290"/>
                  <a:gd name="T10" fmla="*/ 1080 w 1440"/>
                  <a:gd name="T11" fmla="*/ 0 h 290"/>
                  <a:gd name="T12" fmla="*/ 0 60000 65536"/>
                  <a:gd name="T13" fmla="*/ 0 60000 65536"/>
                  <a:gd name="T14" fmla="*/ 0 60000 65536"/>
                  <a:gd name="T15" fmla="*/ 0 60000 65536"/>
                  <a:gd name="T16" fmla="*/ 0 60000 65536"/>
                  <a:gd name="T17" fmla="*/ 0 60000 65536"/>
                  <a:gd name="T18" fmla="*/ 0 w 1440"/>
                  <a:gd name="T19" fmla="*/ 0 h 290"/>
                  <a:gd name="T20" fmla="*/ 1440 w 1440"/>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1440" h="290">
                    <a:moveTo>
                      <a:pt x="1080" y="0"/>
                    </a:moveTo>
                    <a:lnTo>
                      <a:pt x="0" y="0"/>
                    </a:lnTo>
                    <a:lnTo>
                      <a:pt x="0" y="290"/>
                    </a:lnTo>
                    <a:lnTo>
                      <a:pt x="1080" y="290"/>
                    </a:lnTo>
                    <a:lnTo>
                      <a:pt x="1440" y="145"/>
                    </a:lnTo>
                    <a:lnTo>
                      <a:pt x="1080" y="0"/>
                    </a:lnTo>
                    <a:close/>
                  </a:path>
                </a:pathLst>
              </a:custGeom>
              <a:noFill/>
              <a:ln w="1588" cap="rnd">
                <a:solidFill>
                  <a:srgbClr val="003399"/>
                </a:solidFill>
                <a:round/>
                <a:headEnd/>
                <a:tailEnd/>
              </a:ln>
            </p:spPr>
            <p:txBody>
              <a:bodyPr/>
              <a:lstStyle/>
              <a:p>
                <a:pPr algn="r"/>
                <a:endParaRPr lang="es-PE" sz="1400">
                  <a:solidFill>
                    <a:prstClr val="black"/>
                  </a:solidFill>
                </a:endParaRPr>
              </a:p>
            </p:txBody>
          </p:sp>
        </p:grpSp>
        <p:sp>
          <p:nvSpPr>
            <p:cNvPr id="7" name="Rectangle 11"/>
            <p:cNvSpPr>
              <a:spLocks noChangeArrowheads="1"/>
            </p:cNvSpPr>
            <p:nvPr/>
          </p:nvSpPr>
          <p:spPr bwMode="auto">
            <a:xfrm>
              <a:off x="551" y="1635"/>
              <a:ext cx="1126" cy="230"/>
            </a:xfrm>
            <a:prstGeom prst="rect">
              <a:avLst/>
            </a:prstGeom>
            <a:noFill/>
            <a:ln w="9525">
              <a:noFill/>
              <a:miter lim="800000"/>
              <a:headEnd/>
              <a:tailEnd/>
            </a:ln>
          </p:spPr>
          <p:txBody>
            <a:bodyPr wrap="none" lIns="0" tIns="0" rIns="0" bIns="0">
              <a:spAutoFit/>
            </a:bodyPr>
            <a:lstStyle/>
            <a:p>
              <a:pPr algn="r"/>
              <a:r>
                <a:rPr lang="es-ES" sz="2400" dirty="0">
                  <a:solidFill>
                    <a:srgbClr val="000000"/>
                  </a:solidFill>
                  <a:latin typeface="Trebuchet MS" pitchFamily="34" charset="0"/>
                </a:rPr>
                <a:t>Competencia</a:t>
              </a:r>
              <a:endParaRPr lang="es-ES" dirty="0">
                <a:solidFill>
                  <a:prstClr val="black"/>
                </a:solidFill>
              </a:endParaRPr>
            </a:p>
          </p:txBody>
        </p:sp>
        <p:grpSp>
          <p:nvGrpSpPr>
            <p:cNvPr id="6" name="Group 12"/>
            <p:cNvGrpSpPr>
              <a:grpSpLocks/>
            </p:cNvGrpSpPr>
            <p:nvPr/>
          </p:nvGrpSpPr>
          <p:grpSpPr bwMode="auto">
            <a:xfrm>
              <a:off x="1995" y="1139"/>
              <a:ext cx="1216" cy="1114"/>
              <a:chOff x="1995" y="1139"/>
              <a:chExt cx="1216" cy="1114"/>
            </a:xfrm>
          </p:grpSpPr>
          <p:sp>
            <p:nvSpPr>
              <p:cNvPr id="40" name="Rectangle 13"/>
              <p:cNvSpPr>
                <a:spLocks noChangeArrowheads="1"/>
              </p:cNvSpPr>
              <p:nvPr/>
            </p:nvSpPr>
            <p:spPr bwMode="auto">
              <a:xfrm>
                <a:off x="1995" y="1139"/>
                <a:ext cx="1200" cy="1098"/>
              </a:xfrm>
              <a:prstGeom prst="rect">
                <a:avLst/>
              </a:prstGeom>
              <a:solidFill>
                <a:srgbClr val="FFC284"/>
              </a:solidFill>
              <a:ln w="9525">
                <a:noFill/>
                <a:miter lim="800000"/>
                <a:headEnd/>
                <a:tailEnd/>
              </a:ln>
            </p:spPr>
            <p:txBody>
              <a:bodyPr/>
              <a:lstStyle/>
              <a:p>
                <a:pPr algn="r"/>
                <a:endParaRPr lang="es-PE" sz="1400">
                  <a:solidFill>
                    <a:prstClr val="black"/>
                  </a:solidFill>
                </a:endParaRPr>
              </a:p>
            </p:txBody>
          </p:sp>
          <p:sp>
            <p:nvSpPr>
              <p:cNvPr id="41" name="Rectangle 14"/>
              <p:cNvSpPr>
                <a:spLocks noChangeArrowheads="1"/>
              </p:cNvSpPr>
              <p:nvPr/>
            </p:nvSpPr>
            <p:spPr bwMode="auto">
              <a:xfrm>
                <a:off x="2011" y="1155"/>
                <a:ext cx="1200" cy="1098"/>
              </a:xfrm>
              <a:prstGeom prst="rect">
                <a:avLst/>
              </a:prstGeom>
              <a:solidFill>
                <a:srgbClr val="995C1E"/>
              </a:solidFill>
              <a:ln w="9525">
                <a:noFill/>
                <a:miter lim="800000"/>
                <a:headEnd/>
                <a:tailEnd/>
              </a:ln>
            </p:spPr>
            <p:txBody>
              <a:bodyPr/>
              <a:lstStyle/>
              <a:p>
                <a:pPr algn="r"/>
                <a:endParaRPr lang="es-PE" sz="1400">
                  <a:solidFill>
                    <a:prstClr val="black"/>
                  </a:solidFill>
                </a:endParaRPr>
              </a:p>
            </p:txBody>
          </p:sp>
          <p:sp>
            <p:nvSpPr>
              <p:cNvPr id="42" name="Rectangle 15"/>
              <p:cNvSpPr>
                <a:spLocks noChangeArrowheads="1"/>
              </p:cNvSpPr>
              <p:nvPr/>
            </p:nvSpPr>
            <p:spPr bwMode="auto">
              <a:xfrm>
                <a:off x="2003" y="1147"/>
                <a:ext cx="1200" cy="1098"/>
              </a:xfrm>
              <a:prstGeom prst="rect">
                <a:avLst/>
              </a:prstGeom>
              <a:solidFill>
                <a:srgbClr val="FFCC66"/>
              </a:solidFill>
              <a:ln w="9525">
                <a:noFill/>
                <a:miter lim="800000"/>
                <a:headEnd/>
                <a:tailEnd/>
              </a:ln>
            </p:spPr>
            <p:txBody>
              <a:bodyPr/>
              <a:lstStyle/>
              <a:p>
                <a:pPr algn="r"/>
                <a:endParaRPr lang="es-PE" sz="1400">
                  <a:solidFill>
                    <a:prstClr val="black"/>
                  </a:solidFill>
                </a:endParaRPr>
              </a:p>
            </p:txBody>
          </p:sp>
          <p:sp>
            <p:nvSpPr>
              <p:cNvPr id="43" name="Rectangle 16"/>
              <p:cNvSpPr>
                <a:spLocks noChangeArrowheads="1"/>
              </p:cNvSpPr>
              <p:nvPr/>
            </p:nvSpPr>
            <p:spPr bwMode="auto">
              <a:xfrm>
                <a:off x="2003" y="1147"/>
                <a:ext cx="1200" cy="1098"/>
              </a:xfrm>
              <a:prstGeom prst="rect">
                <a:avLst/>
              </a:prstGeom>
              <a:noFill/>
              <a:ln w="1588" cap="rnd">
                <a:solidFill>
                  <a:srgbClr val="FF9933"/>
                </a:solidFill>
                <a:miter lim="800000"/>
                <a:headEnd/>
                <a:tailEnd/>
              </a:ln>
            </p:spPr>
            <p:txBody>
              <a:bodyPr/>
              <a:lstStyle/>
              <a:p>
                <a:pPr algn="r"/>
                <a:endParaRPr lang="es-PE" sz="1400">
                  <a:solidFill>
                    <a:prstClr val="black"/>
                  </a:solidFill>
                </a:endParaRPr>
              </a:p>
            </p:txBody>
          </p:sp>
        </p:grpSp>
        <p:sp>
          <p:nvSpPr>
            <p:cNvPr id="9" name="Rectangle 17"/>
            <p:cNvSpPr>
              <a:spLocks noChangeArrowheads="1"/>
            </p:cNvSpPr>
            <p:nvPr/>
          </p:nvSpPr>
          <p:spPr bwMode="auto">
            <a:xfrm>
              <a:off x="2127" y="1176"/>
              <a:ext cx="600" cy="173"/>
            </a:xfrm>
            <a:prstGeom prst="rect">
              <a:avLst/>
            </a:prstGeom>
            <a:noFill/>
            <a:ln w="9525">
              <a:noFill/>
              <a:miter lim="800000"/>
              <a:headEnd/>
              <a:tailEnd/>
            </a:ln>
          </p:spPr>
          <p:txBody>
            <a:bodyPr wrap="none" lIns="0" tIns="0" rIns="0" bIns="0">
              <a:spAutoFit/>
            </a:bodyPr>
            <a:lstStyle/>
            <a:p>
              <a:pPr algn="r"/>
              <a:r>
                <a:rPr lang="es-ES" dirty="0">
                  <a:solidFill>
                    <a:srgbClr val="000000"/>
                  </a:solidFill>
                  <a:latin typeface="Trebuchet MS" pitchFamily="34" charset="0"/>
                </a:rPr>
                <a:t>Logro de </a:t>
              </a:r>
              <a:endParaRPr lang="es-ES" dirty="0">
                <a:solidFill>
                  <a:prstClr val="black"/>
                </a:solidFill>
              </a:endParaRPr>
            </a:p>
          </p:txBody>
        </p:sp>
        <p:sp>
          <p:nvSpPr>
            <p:cNvPr id="10" name="Rectangle 18"/>
            <p:cNvSpPr>
              <a:spLocks noChangeArrowheads="1"/>
            </p:cNvSpPr>
            <p:nvPr/>
          </p:nvSpPr>
          <p:spPr bwMode="auto">
            <a:xfrm>
              <a:off x="2127" y="1349"/>
              <a:ext cx="1091" cy="173"/>
            </a:xfrm>
            <a:prstGeom prst="rect">
              <a:avLst/>
            </a:prstGeom>
            <a:noFill/>
            <a:ln w="9525">
              <a:noFill/>
              <a:miter lim="800000"/>
              <a:headEnd/>
              <a:tailEnd/>
            </a:ln>
          </p:spPr>
          <p:txBody>
            <a:bodyPr wrap="none" lIns="0" tIns="0" rIns="0" bIns="0">
              <a:spAutoFit/>
            </a:bodyPr>
            <a:lstStyle/>
            <a:p>
              <a:pPr algn="r"/>
              <a:r>
                <a:rPr lang="es-ES" dirty="0">
                  <a:solidFill>
                    <a:srgbClr val="000000"/>
                  </a:solidFill>
                  <a:latin typeface="Trebuchet MS" pitchFamily="34" charset="0"/>
                </a:rPr>
                <a:t>aprendizaje que </a:t>
              </a:r>
              <a:endParaRPr lang="es-ES" dirty="0">
                <a:solidFill>
                  <a:prstClr val="black"/>
                </a:solidFill>
              </a:endParaRPr>
            </a:p>
          </p:txBody>
        </p:sp>
        <p:sp>
          <p:nvSpPr>
            <p:cNvPr id="11" name="Rectangle 19"/>
            <p:cNvSpPr>
              <a:spLocks noChangeArrowheads="1"/>
            </p:cNvSpPr>
            <p:nvPr/>
          </p:nvSpPr>
          <p:spPr bwMode="auto">
            <a:xfrm>
              <a:off x="2127" y="1522"/>
              <a:ext cx="917" cy="173"/>
            </a:xfrm>
            <a:prstGeom prst="rect">
              <a:avLst/>
            </a:prstGeom>
            <a:noFill/>
            <a:ln w="9525">
              <a:noFill/>
              <a:miter lim="800000"/>
              <a:headEnd/>
              <a:tailEnd/>
            </a:ln>
          </p:spPr>
          <p:txBody>
            <a:bodyPr wrap="none" lIns="0" tIns="0" rIns="0" bIns="0">
              <a:spAutoFit/>
            </a:bodyPr>
            <a:lstStyle/>
            <a:p>
              <a:pPr algn="r"/>
              <a:r>
                <a:rPr lang="es-ES">
                  <a:solidFill>
                    <a:srgbClr val="000000"/>
                  </a:solidFill>
                  <a:latin typeface="Trebuchet MS" pitchFamily="34" charset="0"/>
                </a:rPr>
                <a:t>se obtiene de </a:t>
              </a:r>
              <a:endParaRPr lang="es-ES">
                <a:solidFill>
                  <a:prstClr val="black"/>
                </a:solidFill>
              </a:endParaRPr>
            </a:p>
          </p:txBody>
        </p:sp>
        <p:sp>
          <p:nvSpPr>
            <p:cNvPr id="12" name="Rectangle 20"/>
            <p:cNvSpPr>
              <a:spLocks noChangeArrowheads="1"/>
            </p:cNvSpPr>
            <p:nvPr/>
          </p:nvSpPr>
          <p:spPr bwMode="auto">
            <a:xfrm>
              <a:off x="2127" y="1695"/>
              <a:ext cx="806" cy="173"/>
            </a:xfrm>
            <a:prstGeom prst="rect">
              <a:avLst/>
            </a:prstGeom>
            <a:noFill/>
            <a:ln w="9525">
              <a:noFill/>
              <a:miter lim="800000"/>
              <a:headEnd/>
              <a:tailEnd/>
            </a:ln>
          </p:spPr>
          <p:txBody>
            <a:bodyPr wrap="none" lIns="0" tIns="0" rIns="0" bIns="0">
              <a:spAutoFit/>
            </a:bodyPr>
            <a:lstStyle/>
            <a:p>
              <a:pPr algn="r"/>
              <a:r>
                <a:rPr lang="es-ES">
                  <a:solidFill>
                    <a:srgbClr val="000000"/>
                  </a:solidFill>
                  <a:latin typeface="Trebuchet MS" pitchFamily="34" charset="0"/>
                </a:rPr>
                <a:t>una manera </a:t>
              </a:r>
              <a:endParaRPr lang="es-ES">
                <a:solidFill>
                  <a:prstClr val="black"/>
                </a:solidFill>
              </a:endParaRPr>
            </a:p>
          </p:txBody>
        </p:sp>
        <p:sp>
          <p:nvSpPr>
            <p:cNvPr id="13" name="Rectangle 21"/>
            <p:cNvSpPr>
              <a:spLocks noChangeArrowheads="1"/>
            </p:cNvSpPr>
            <p:nvPr/>
          </p:nvSpPr>
          <p:spPr bwMode="auto">
            <a:xfrm>
              <a:off x="2127" y="1868"/>
              <a:ext cx="773" cy="173"/>
            </a:xfrm>
            <a:prstGeom prst="rect">
              <a:avLst/>
            </a:prstGeom>
            <a:noFill/>
            <a:ln w="9525">
              <a:noFill/>
              <a:miter lim="800000"/>
              <a:headEnd/>
              <a:tailEnd/>
            </a:ln>
          </p:spPr>
          <p:txBody>
            <a:bodyPr wrap="none" lIns="0" tIns="0" rIns="0" bIns="0">
              <a:spAutoFit/>
            </a:bodyPr>
            <a:lstStyle/>
            <a:p>
              <a:pPr algn="r"/>
              <a:r>
                <a:rPr lang="es-ES">
                  <a:solidFill>
                    <a:srgbClr val="000000"/>
                  </a:solidFill>
                  <a:latin typeface="Trebuchet MS" pitchFamily="34" charset="0"/>
                </a:rPr>
                <a:t>integrada y </a:t>
              </a:r>
              <a:endParaRPr lang="es-ES">
                <a:solidFill>
                  <a:prstClr val="black"/>
                </a:solidFill>
              </a:endParaRPr>
            </a:p>
          </p:txBody>
        </p:sp>
        <p:sp>
          <p:nvSpPr>
            <p:cNvPr id="14" name="Rectangle 22"/>
            <p:cNvSpPr>
              <a:spLocks noChangeArrowheads="1"/>
            </p:cNvSpPr>
            <p:nvPr/>
          </p:nvSpPr>
          <p:spPr bwMode="auto">
            <a:xfrm>
              <a:off x="2127" y="2042"/>
              <a:ext cx="200" cy="173"/>
            </a:xfrm>
            <a:prstGeom prst="rect">
              <a:avLst/>
            </a:prstGeom>
            <a:noFill/>
            <a:ln w="9525">
              <a:noFill/>
              <a:miter lim="800000"/>
              <a:headEnd/>
              <a:tailEnd/>
            </a:ln>
          </p:spPr>
          <p:txBody>
            <a:bodyPr wrap="none" lIns="0" tIns="0" rIns="0" bIns="0">
              <a:spAutoFit/>
            </a:bodyPr>
            <a:lstStyle/>
            <a:p>
              <a:pPr algn="r"/>
              <a:r>
                <a:rPr lang="es-ES">
                  <a:solidFill>
                    <a:srgbClr val="000000"/>
                  </a:solidFill>
                  <a:latin typeface="Trebuchet MS" pitchFamily="34" charset="0"/>
                </a:rPr>
                <a:t>din</a:t>
              </a:r>
              <a:endParaRPr lang="es-ES">
                <a:solidFill>
                  <a:prstClr val="black"/>
                </a:solidFill>
              </a:endParaRPr>
            </a:p>
          </p:txBody>
        </p:sp>
        <p:sp>
          <p:nvSpPr>
            <p:cNvPr id="15" name="Rectangle 23"/>
            <p:cNvSpPr>
              <a:spLocks noChangeArrowheads="1"/>
            </p:cNvSpPr>
            <p:nvPr/>
          </p:nvSpPr>
          <p:spPr bwMode="auto">
            <a:xfrm>
              <a:off x="2328" y="2042"/>
              <a:ext cx="76" cy="173"/>
            </a:xfrm>
            <a:prstGeom prst="rect">
              <a:avLst/>
            </a:prstGeom>
            <a:noFill/>
            <a:ln w="9525">
              <a:noFill/>
              <a:miter lim="800000"/>
              <a:headEnd/>
              <a:tailEnd/>
            </a:ln>
          </p:spPr>
          <p:txBody>
            <a:bodyPr wrap="none" lIns="0" tIns="0" rIns="0" bIns="0">
              <a:spAutoFit/>
            </a:bodyPr>
            <a:lstStyle/>
            <a:p>
              <a:pPr algn="r"/>
              <a:r>
                <a:rPr lang="es-ES">
                  <a:solidFill>
                    <a:srgbClr val="000000"/>
                  </a:solidFill>
                  <a:latin typeface="Trebuchet MS" pitchFamily="34" charset="0"/>
                </a:rPr>
                <a:t>á</a:t>
              </a:r>
              <a:endParaRPr lang="es-ES">
                <a:solidFill>
                  <a:prstClr val="black"/>
                </a:solidFill>
              </a:endParaRPr>
            </a:p>
          </p:txBody>
        </p:sp>
        <p:sp>
          <p:nvSpPr>
            <p:cNvPr id="16" name="Rectangle 24"/>
            <p:cNvSpPr>
              <a:spLocks noChangeArrowheads="1"/>
            </p:cNvSpPr>
            <p:nvPr/>
          </p:nvSpPr>
          <p:spPr bwMode="auto">
            <a:xfrm>
              <a:off x="2404" y="2042"/>
              <a:ext cx="606" cy="173"/>
            </a:xfrm>
            <a:prstGeom prst="rect">
              <a:avLst/>
            </a:prstGeom>
            <a:noFill/>
            <a:ln w="9525">
              <a:noFill/>
              <a:miter lim="800000"/>
              <a:headEnd/>
              <a:tailEnd/>
            </a:ln>
          </p:spPr>
          <p:txBody>
            <a:bodyPr wrap="none" lIns="0" tIns="0" rIns="0" bIns="0">
              <a:spAutoFit/>
            </a:bodyPr>
            <a:lstStyle/>
            <a:p>
              <a:pPr algn="r"/>
              <a:r>
                <a:rPr lang="es-ES" dirty="0">
                  <a:solidFill>
                    <a:srgbClr val="000000"/>
                  </a:solidFill>
                  <a:latin typeface="Trebuchet MS" pitchFamily="34" charset="0"/>
                </a:rPr>
                <a:t>mica de :</a:t>
              </a:r>
              <a:endParaRPr lang="es-ES" dirty="0">
                <a:solidFill>
                  <a:prstClr val="black"/>
                </a:solidFill>
              </a:endParaRPr>
            </a:p>
          </p:txBody>
        </p:sp>
        <p:sp>
          <p:nvSpPr>
            <p:cNvPr id="17" name="Rectangle 25"/>
            <p:cNvSpPr>
              <a:spLocks noChangeArrowheads="1"/>
            </p:cNvSpPr>
            <p:nvPr/>
          </p:nvSpPr>
          <p:spPr bwMode="auto">
            <a:xfrm>
              <a:off x="3558" y="1314"/>
              <a:ext cx="67" cy="154"/>
            </a:xfrm>
            <a:prstGeom prst="rect">
              <a:avLst/>
            </a:prstGeom>
            <a:noFill/>
            <a:ln w="9525">
              <a:noFill/>
              <a:miter lim="800000"/>
              <a:headEnd/>
              <a:tailEnd/>
            </a:ln>
          </p:spPr>
          <p:txBody>
            <a:bodyPr wrap="none" lIns="0" tIns="0" rIns="0" bIns="0">
              <a:spAutoFit/>
            </a:bodyPr>
            <a:lstStyle/>
            <a:p>
              <a:pPr algn="r"/>
              <a:r>
                <a:rPr lang="es-ES" sz="1600">
                  <a:solidFill>
                    <a:srgbClr val="000000"/>
                  </a:solidFill>
                  <a:latin typeface="Trebuchet MS" pitchFamily="34" charset="0"/>
                </a:rPr>
                <a:t>•</a:t>
              </a:r>
              <a:endParaRPr lang="es-ES">
                <a:solidFill>
                  <a:prstClr val="black"/>
                </a:solidFill>
              </a:endParaRPr>
            </a:p>
          </p:txBody>
        </p:sp>
        <p:sp>
          <p:nvSpPr>
            <p:cNvPr id="18" name="Rectangle 26"/>
            <p:cNvSpPr>
              <a:spLocks noChangeArrowheads="1"/>
            </p:cNvSpPr>
            <p:nvPr/>
          </p:nvSpPr>
          <p:spPr bwMode="auto">
            <a:xfrm>
              <a:off x="3644" y="1314"/>
              <a:ext cx="902" cy="73"/>
            </a:xfrm>
            <a:prstGeom prst="rect">
              <a:avLst/>
            </a:prstGeom>
            <a:noFill/>
            <a:ln w="9525">
              <a:noFill/>
              <a:miter lim="800000"/>
              <a:headEnd/>
              <a:tailEnd/>
            </a:ln>
          </p:spPr>
          <p:txBody>
            <a:bodyPr wrap="none" lIns="0" tIns="0" rIns="0" bIns="0">
              <a:spAutoFit/>
            </a:bodyPr>
            <a:lstStyle/>
            <a:p>
              <a:pPr algn="r"/>
              <a:r>
                <a:rPr lang="es-ES" sz="1600" b="1" dirty="0">
                  <a:solidFill>
                    <a:srgbClr val="EBDDC3">
                      <a:lumMod val="10000"/>
                    </a:srgbClr>
                  </a:solidFill>
                  <a:latin typeface="Trebuchet MS" pitchFamily="34" charset="0"/>
                </a:rPr>
                <a:t>Conocimientos</a:t>
              </a:r>
              <a:r>
                <a:rPr lang="es-ES" sz="1600" b="1" dirty="0">
                  <a:solidFill>
                    <a:srgbClr val="000000"/>
                  </a:solidFill>
                  <a:latin typeface="Trebuchet MS" pitchFamily="34" charset="0"/>
                </a:rPr>
                <a:t> </a:t>
              </a:r>
              <a:endParaRPr lang="es-ES" dirty="0">
                <a:solidFill>
                  <a:prstClr val="black"/>
                </a:solidFill>
              </a:endParaRPr>
            </a:p>
          </p:txBody>
        </p:sp>
        <p:sp>
          <p:nvSpPr>
            <p:cNvPr id="19" name="Rectangle 27"/>
            <p:cNvSpPr>
              <a:spLocks noChangeArrowheads="1"/>
            </p:cNvSpPr>
            <p:nvPr/>
          </p:nvSpPr>
          <p:spPr bwMode="auto">
            <a:xfrm>
              <a:off x="3558" y="1545"/>
              <a:ext cx="67" cy="154"/>
            </a:xfrm>
            <a:prstGeom prst="rect">
              <a:avLst/>
            </a:prstGeom>
            <a:noFill/>
            <a:ln w="9525">
              <a:noFill/>
              <a:miter lim="800000"/>
              <a:headEnd/>
              <a:tailEnd/>
            </a:ln>
          </p:spPr>
          <p:txBody>
            <a:bodyPr wrap="none" lIns="0" tIns="0" rIns="0" bIns="0">
              <a:spAutoFit/>
            </a:bodyPr>
            <a:lstStyle/>
            <a:p>
              <a:pPr algn="r"/>
              <a:r>
                <a:rPr lang="es-ES" sz="1600">
                  <a:solidFill>
                    <a:srgbClr val="000000"/>
                  </a:solidFill>
                  <a:latin typeface="Trebuchet MS" pitchFamily="34" charset="0"/>
                </a:rPr>
                <a:t>•</a:t>
              </a:r>
              <a:endParaRPr lang="es-ES">
                <a:solidFill>
                  <a:prstClr val="black"/>
                </a:solidFill>
              </a:endParaRPr>
            </a:p>
          </p:txBody>
        </p:sp>
        <p:sp>
          <p:nvSpPr>
            <p:cNvPr id="20" name="Rectangle 28"/>
            <p:cNvSpPr>
              <a:spLocks noChangeArrowheads="1"/>
            </p:cNvSpPr>
            <p:nvPr/>
          </p:nvSpPr>
          <p:spPr bwMode="auto">
            <a:xfrm>
              <a:off x="3641" y="1545"/>
              <a:ext cx="726" cy="73"/>
            </a:xfrm>
            <a:prstGeom prst="rect">
              <a:avLst/>
            </a:prstGeom>
            <a:noFill/>
            <a:ln w="9525">
              <a:noFill/>
              <a:miter lim="800000"/>
              <a:headEnd/>
              <a:tailEnd/>
            </a:ln>
          </p:spPr>
          <p:txBody>
            <a:bodyPr wrap="none" lIns="0" tIns="0" rIns="0" bIns="0">
              <a:spAutoFit/>
            </a:bodyPr>
            <a:lstStyle/>
            <a:p>
              <a:pPr algn="r"/>
              <a:r>
                <a:rPr lang="es-ES" sz="1600" b="1" dirty="0">
                  <a:solidFill>
                    <a:srgbClr val="EBDDC3">
                      <a:lumMod val="10000"/>
                    </a:srgbClr>
                  </a:solidFill>
                  <a:latin typeface="Trebuchet MS" pitchFamily="34" charset="0"/>
                </a:rPr>
                <a:t>Capacidades</a:t>
              </a:r>
              <a:endParaRPr lang="es-ES" dirty="0">
                <a:solidFill>
                  <a:srgbClr val="EBDDC3">
                    <a:lumMod val="10000"/>
                  </a:srgbClr>
                </a:solidFill>
              </a:endParaRPr>
            </a:p>
          </p:txBody>
        </p:sp>
        <p:sp>
          <p:nvSpPr>
            <p:cNvPr id="21" name="Rectangle 29"/>
            <p:cNvSpPr>
              <a:spLocks noChangeArrowheads="1"/>
            </p:cNvSpPr>
            <p:nvPr/>
          </p:nvSpPr>
          <p:spPr bwMode="auto">
            <a:xfrm>
              <a:off x="3558" y="1776"/>
              <a:ext cx="67" cy="154"/>
            </a:xfrm>
            <a:prstGeom prst="rect">
              <a:avLst/>
            </a:prstGeom>
            <a:noFill/>
            <a:ln w="9525">
              <a:noFill/>
              <a:miter lim="800000"/>
              <a:headEnd/>
              <a:tailEnd/>
            </a:ln>
          </p:spPr>
          <p:txBody>
            <a:bodyPr wrap="none" lIns="0" tIns="0" rIns="0" bIns="0">
              <a:spAutoFit/>
            </a:bodyPr>
            <a:lstStyle/>
            <a:p>
              <a:pPr algn="r"/>
              <a:r>
                <a:rPr lang="es-ES" sz="1600">
                  <a:solidFill>
                    <a:srgbClr val="000000"/>
                  </a:solidFill>
                  <a:latin typeface="Trebuchet MS" pitchFamily="34" charset="0"/>
                </a:rPr>
                <a:t>•</a:t>
              </a:r>
              <a:endParaRPr lang="es-ES">
                <a:solidFill>
                  <a:prstClr val="black"/>
                </a:solidFill>
              </a:endParaRPr>
            </a:p>
          </p:txBody>
        </p:sp>
        <p:sp>
          <p:nvSpPr>
            <p:cNvPr id="22" name="Rectangle 30"/>
            <p:cNvSpPr>
              <a:spLocks noChangeArrowheads="1"/>
            </p:cNvSpPr>
            <p:nvPr/>
          </p:nvSpPr>
          <p:spPr bwMode="auto">
            <a:xfrm>
              <a:off x="4217" y="1776"/>
              <a:ext cx="0" cy="82"/>
            </a:xfrm>
            <a:prstGeom prst="rect">
              <a:avLst/>
            </a:prstGeom>
            <a:noFill/>
            <a:ln w="9525">
              <a:noFill/>
              <a:miter lim="800000"/>
              <a:headEnd/>
              <a:tailEnd/>
            </a:ln>
          </p:spPr>
          <p:txBody>
            <a:bodyPr wrap="none" lIns="0" tIns="0" rIns="0" bIns="0">
              <a:spAutoFit/>
            </a:bodyPr>
            <a:lstStyle/>
            <a:p>
              <a:pPr algn="r"/>
              <a:endParaRPr lang="es-ES" dirty="0">
                <a:solidFill>
                  <a:prstClr val="black"/>
                </a:solidFill>
              </a:endParaRPr>
            </a:p>
          </p:txBody>
        </p:sp>
        <p:sp>
          <p:nvSpPr>
            <p:cNvPr id="23" name="Rectangle 31"/>
            <p:cNvSpPr>
              <a:spLocks noChangeArrowheads="1"/>
            </p:cNvSpPr>
            <p:nvPr/>
          </p:nvSpPr>
          <p:spPr bwMode="auto">
            <a:xfrm>
              <a:off x="3645" y="1751"/>
              <a:ext cx="557" cy="73"/>
            </a:xfrm>
            <a:prstGeom prst="rect">
              <a:avLst/>
            </a:prstGeom>
            <a:noFill/>
            <a:ln w="9525">
              <a:noFill/>
              <a:miter lim="800000"/>
              <a:headEnd/>
              <a:tailEnd/>
            </a:ln>
          </p:spPr>
          <p:txBody>
            <a:bodyPr wrap="none" lIns="0" tIns="0" rIns="0" bIns="0">
              <a:spAutoFit/>
            </a:bodyPr>
            <a:lstStyle/>
            <a:p>
              <a:pPr algn="r"/>
              <a:r>
                <a:rPr lang="es-ES" sz="1600" b="1" dirty="0">
                  <a:solidFill>
                    <a:srgbClr val="EBDDC3">
                      <a:lumMod val="10000"/>
                    </a:srgbClr>
                  </a:solidFill>
                  <a:latin typeface="Trebuchet MS" pitchFamily="34" charset="0"/>
                </a:rPr>
                <a:t>A</a:t>
              </a:r>
              <a:r>
                <a:rPr lang="es-ES" sz="1600" b="1" dirty="0" smtClean="0">
                  <a:solidFill>
                    <a:srgbClr val="EBDDC3">
                      <a:lumMod val="10000"/>
                    </a:srgbClr>
                  </a:solidFill>
                  <a:latin typeface="Trebuchet MS" pitchFamily="34" charset="0"/>
                </a:rPr>
                <a:t>ctitudes</a:t>
              </a:r>
              <a:endParaRPr lang="es-ES" dirty="0">
                <a:solidFill>
                  <a:srgbClr val="EBDDC3">
                    <a:lumMod val="10000"/>
                  </a:srgbClr>
                </a:solidFill>
              </a:endParaRPr>
            </a:p>
          </p:txBody>
        </p:sp>
        <p:grpSp>
          <p:nvGrpSpPr>
            <p:cNvPr id="8" name="Group 32"/>
            <p:cNvGrpSpPr>
              <a:grpSpLocks/>
            </p:cNvGrpSpPr>
            <p:nvPr/>
          </p:nvGrpSpPr>
          <p:grpSpPr bwMode="auto">
            <a:xfrm>
              <a:off x="3291" y="1067"/>
              <a:ext cx="208" cy="1264"/>
              <a:chOff x="3291" y="1067"/>
              <a:chExt cx="208" cy="1264"/>
            </a:xfrm>
          </p:grpSpPr>
          <p:sp>
            <p:nvSpPr>
              <p:cNvPr id="37" name="Freeform 33"/>
              <p:cNvSpPr>
                <a:spLocks/>
              </p:cNvSpPr>
              <p:nvPr/>
            </p:nvSpPr>
            <p:spPr bwMode="auto">
              <a:xfrm>
                <a:off x="3291" y="1067"/>
                <a:ext cx="192" cy="1248"/>
              </a:xfrm>
              <a:custGeom>
                <a:avLst/>
                <a:gdLst>
                  <a:gd name="T0" fmla="*/ 1600 w 1600"/>
                  <a:gd name="T1" fmla="*/ 0 h 10400"/>
                  <a:gd name="T2" fmla="*/ 800 w 1600"/>
                  <a:gd name="T3" fmla="*/ 866 h 10400"/>
                  <a:gd name="T4" fmla="*/ 800 w 1600"/>
                  <a:gd name="T5" fmla="*/ 4333 h 10400"/>
                  <a:gd name="T6" fmla="*/ 0 w 1600"/>
                  <a:gd name="T7" fmla="*/ 5200 h 10400"/>
                  <a:gd name="T8" fmla="*/ 800 w 1600"/>
                  <a:gd name="T9" fmla="*/ 6066 h 10400"/>
                  <a:gd name="T10" fmla="*/ 800 w 1600"/>
                  <a:gd name="T11" fmla="*/ 9533 h 10400"/>
                  <a:gd name="T12" fmla="*/ 1600 w 1600"/>
                  <a:gd name="T13" fmla="*/ 10400 h 10400"/>
                  <a:gd name="T14" fmla="*/ 0 60000 65536"/>
                  <a:gd name="T15" fmla="*/ 0 60000 65536"/>
                  <a:gd name="T16" fmla="*/ 0 60000 65536"/>
                  <a:gd name="T17" fmla="*/ 0 60000 65536"/>
                  <a:gd name="T18" fmla="*/ 0 60000 65536"/>
                  <a:gd name="T19" fmla="*/ 0 60000 65536"/>
                  <a:gd name="T20" fmla="*/ 0 60000 65536"/>
                  <a:gd name="T21" fmla="*/ 0 w 1600"/>
                  <a:gd name="T22" fmla="*/ 0 h 10400"/>
                  <a:gd name="T23" fmla="*/ 1600 w 1600"/>
                  <a:gd name="T24" fmla="*/ 10400 h 104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0" h="10400">
                    <a:moveTo>
                      <a:pt x="1600" y="0"/>
                    </a:moveTo>
                    <a:cubicBezTo>
                      <a:pt x="1158" y="0"/>
                      <a:pt x="800" y="388"/>
                      <a:pt x="800" y="866"/>
                    </a:cubicBezTo>
                    <a:lnTo>
                      <a:pt x="800" y="4333"/>
                    </a:lnTo>
                    <a:cubicBezTo>
                      <a:pt x="800" y="4812"/>
                      <a:pt x="442" y="5200"/>
                      <a:pt x="0" y="5200"/>
                    </a:cubicBezTo>
                    <a:cubicBezTo>
                      <a:pt x="442" y="5200"/>
                      <a:pt x="800" y="5588"/>
                      <a:pt x="800" y="6066"/>
                    </a:cubicBezTo>
                    <a:lnTo>
                      <a:pt x="800" y="9533"/>
                    </a:lnTo>
                    <a:cubicBezTo>
                      <a:pt x="800" y="10012"/>
                      <a:pt x="1158" y="10400"/>
                      <a:pt x="1600" y="10400"/>
                    </a:cubicBezTo>
                  </a:path>
                </a:pathLst>
              </a:custGeom>
              <a:noFill/>
              <a:ln w="1588" cap="rnd">
                <a:solidFill>
                  <a:srgbClr val="FF6666"/>
                </a:solidFill>
                <a:round/>
                <a:headEnd/>
                <a:tailEnd/>
              </a:ln>
            </p:spPr>
            <p:txBody>
              <a:bodyPr/>
              <a:lstStyle/>
              <a:p>
                <a:pPr algn="r"/>
                <a:endParaRPr lang="es-PE" sz="1400">
                  <a:solidFill>
                    <a:prstClr val="black"/>
                  </a:solidFill>
                </a:endParaRPr>
              </a:p>
            </p:txBody>
          </p:sp>
          <p:sp>
            <p:nvSpPr>
              <p:cNvPr id="38" name="Freeform 34"/>
              <p:cNvSpPr>
                <a:spLocks/>
              </p:cNvSpPr>
              <p:nvPr/>
            </p:nvSpPr>
            <p:spPr bwMode="auto">
              <a:xfrm>
                <a:off x="3307" y="1083"/>
                <a:ext cx="192" cy="1248"/>
              </a:xfrm>
              <a:custGeom>
                <a:avLst/>
                <a:gdLst>
                  <a:gd name="T0" fmla="*/ 1600 w 1600"/>
                  <a:gd name="T1" fmla="*/ 0 h 10400"/>
                  <a:gd name="T2" fmla="*/ 800 w 1600"/>
                  <a:gd name="T3" fmla="*/ 867 h 10400"/>
                  <a:gd name="T4" fmla="*/ 800 w 1600"/>
                  <a:gd name="T5" fmla="*/ 4333 h 10400"/>
                  <a:gd name="T6" fmla="*/ 0 w 1600"/>
                  <a:gd name="T7" fmla="*/ 5200 h 10400"/>
                  <a:gd name="T8" fmla="*/ 800 w 1600"/>
                  <a:gd name="T9" fmla="*/ 6067 h 10400"/>
                  <a:gd name="T10" fmla="*/ 800 w 1600"/>
                  <a:gd name="T11" fmla="*/ 9533 h 10400"/>
                  <a:gd name="T12" fmla="*/ 1600 w 1600"/>
                  <a:gd name="T13" fmla="*/ 10400 h 10400"/>
                  <a:gd name="T14" fmla="*/ 0 60000 65536"/>
                  <a:gd name="T15" fmla="*/ 0 60000 65536"/>
                  <a:gd name="T16" fmla="*/ 0 60000 65536"/>
                  <a:gd name="T17" fmla="*/ 0 60000 65536"/>
                  <a:gd name="T18" fmla="*/ 0 60000 65536"/>
                  <a:gd name="T19" fmla="*/ 0 60000 65536"/>
                  <a:gd name="T20" fmla="*/ 0 60000 65536"/>
                  <a:gd name="T21" fmla="*/ 0 w 1600"/>
                  <a:gd name="T22" fmla="*/ 0 h 10400"/>
                  <a:gd name="T23" fmla="*/ 1600 w 1600"/>
                  <a:gd name="T24" fmla="*/ 10400 h 104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0" h="10400">
                    <a:moveTo>
                      <a:pt x="1600" y="0"/>
                    </a:moveTo>
                    <a:cubicBezTo>
                      <a:pt x="1158" y="0"/>
                      <a:pt x="800" y="388"/>
                      <a:pt x="800" y="867"/>
                    </a:cubicBezTo>
                    <a:lnTo>
                      <a:pt x="800" y="4333"/>
                    </a:lnTo>
                    <a:cubicBezTo>
                      <a:pt x="800" y="4812"/>
                      <a:pt x="442" y="5200"/>
                      <a:pt x="0" y="5200"/>
                    </a:cubicBezTo>
                    <a:cubicBezTo>
                      <a:pt x="442" y="5200"/>
                      <a:pt x="800" y="5588"/>
                      <a:pt x="800" y="6067"/>
                    </a:cubicBezTo>
                    <a:lnTo>
                      <a:pt x="800" y="9533"/>
                    </a:lnTo>
                    <a:cubicBezTo>
                      <a:pt x="800" y="10012"/>
                      <a:pt x="1158" y="10400"/>
                      <a:pt x="1600" y="10400"/>
                    </a:cubicBezTo>
                  </a:path>
                </a:pathLst>
              </a:custGeom>
              <a:noFill/>
              <a:ln w="1588" cap="rnd">
                <a:solidFill>
                  <a:srgbClr val="990000"/>
                </a:solidFill>
                <a:round/>
                <a:headEnd/>
                <a:tailEnd/>
              </a:ln>
            </p:spPr>
            <p:txBody>
              <a:bodyPr/>
              <a:lstStyle/>
              <a:p>
                <a:pPr algn="r"/>
                <a:endParaRPr lang="es-PE" sz="1400">
                  <a:solidFill>
                    <a:prstClr val="black"/>
                  </a:solidFill>
                </a:endParaRPr>
              </a:p>
            </p:txBody>
          </p:sp>
          <p:sp>
            <p:nvSpPr>
              <p:cNvPr id="39" name="Freeform 35"/>
              <p:cNvSpPr>
                <a:spLocks/>
              </p:cNvSpPr>
              <p:nvPr/>
            </p:nvSpPr>
            <p:spPr bwMode="auto">
              <a:xfrm>
                <a:off x="3299" y="1075"/>
                <a:ext cx="192" cy="1248"/>
              </a:xfrm>
              <a:custGeom>
                <a:avLst/>
                <a:gdLst>
                  <a:gd name="T0" fmla="*/ 1600 w 1600"/>
                  <a:gd name="T1" fmla="*/ 0 h 10400"/>
                  <a:gd name="T2" fmla="*/ 800 w 1600"/>
                  <a:gd name="T3" fmla="*/ 867 h 10400"/>
                  <a:gd name="T4" fmla="*/ 800 w 1600"/>
                  <a:gd name="T5" fmla="*/ 4334 h 10400"/>
                  <a:gd name="T6" fmla="*/ 0 w 1600"/>
                  <a:gd name="T7" fmla="*/ 5200 h 10400"/>
                  <a:gd name="T8" fmla="*/ 800 w 1600"/>
                  <a:gd name="T9" fmla="*/ 6067 h 10400"/>
                  <a:gd name="T10" fmla="*/ 800 w 1600"/>
                  <a:gd name="T11" fmla="*/ 9534 h 10400"/>
                  <a:gd name="T12" fmla="*/ 1600 w 1600"/>
                  <a:gd name="T13" fmla="*/ 10400 h 10400"/>
                  <a:gd name="T14" fmla="*/ 0 60000 65536"/>
                  <a:gd name="T15" fmla="*/ 0 60000 65536"/>
                  <a:gd name="T16" fmla="*/ 0 60000 65536"/>
                  <a:gd name="T17" fmla="*/ 0 60000 65536"/>
                  <a:gd name="T18" fmla="*/ 0 60000 65536"/>
                  <a:gd name="T19" fmla="*/ 0 60000 65536"/>
                  <a:gd name="T20" fmla="*/ 0 60000 65536"/>
                  <a:gd name="T21" fmla="*/ 0 w 1600"/>
                  <a:gd name="T22" fmla="*/ 0 h 10400"/>
                  <a:gd name="T23" fmla="*/ 1600 w 1600"/>
                  <a:gd name="T24" fmla="*/ 10400 h 104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0" h="10400">
                    <a:moveTo>
                      <a:pt x="1600" y="0"/>
                    </a:moveTo>
                    <a:cubicBezTo>
                      <a:pt x="1159" y="0"/>
                      <a:pt x="800" y="389"/>
                      <a:pt x="800" y="867"/>
                    </a:cubicBezTo>
                    <a:lnTo>
                      <a:pt x="800" y="4334"/>
                    </a:lnTo>
                    <a:cubicBezTo>
                      <a:pt x="800" y="4812"/>
                      <a:pt x="442" y="5200"/>
                      <a:pt x="0" y="5200"/>
                    </a:cubicBezTo>
                    <a:cubicBezTo>
                      <a:pt x="442" y="5200"/>
                      <a:pt x="800" y="5589"/>
                      <a:pt x="800" y="6067"/>
                    </a:cubicBezTo>
                    <a:lnTo>
                      <a:pt x="800" y="9534"/>
                    </a:lnTo>
                    <a:cubicBezTo>
                      <a:pt x="800" y="10012"/>
                      <a:pt x="1159" y="10400"/>
                      <a:pt x="1600" y="10400"/>
                    </a:cubicBezTo>
                  </a:path>
                </a:pathLst>
              </a:custGeom>
              <a:noFill/>
              <a:ln w="1588" cap="rnd">
                <a:solidFill>
                  <a:srgbClr val="FF0000"/>
                </a:solidFill>
                <a:round/>
                <a:headEnd/>
                <a:tailEnd/>
              </a:ln>
            </p:spPr>
            <p:txBody>
              <a:bodyPr/>
              <a:lstStyle/>
              <a:p>
                <a:pPr algn="r"/>
                <a:endParaRPr lang="es-PE" sz="1400">
                  <a:solidFill>
                    <a:prstClr val="black"/>
                  </a:solidFill>
                </a:endParaRPr>
              </a:p>
            </p:txBody>
          </p:sp>
        </p:grpSp>
        <p:grpSp>
          <p:nvGrpSpPr>
            <p:cNvPr id="24" name="Group 36"/>
            <p:cNvGrpSpPr>
              <a:grpSpLocks/>
            </p:cNvGrpSpPr>
            <p:nvPr/>
          </p:nvGrpSpPr>
          <p:grpSpPr bwMode="auto">
            <a:xfrm>
              <a:off x="4395" y="1351"/>
              <a:ext cx="1152" cy="692"/>
              <a:chOff x="4395" y="1351"/>
              <a:chExt cx="1152" cy="692"/>
            </a:xfrm>
          </p:grpSpPr>
          <p:sp>
            <p:nvSpPr>
              <p:cNvPr id="33" name="Freeform 37"/>
              <p:cNvSpPr>
                <a:spLocks/>
              </p:cNvSpPr>
              <p:nvPr/>
            </p:nvSpPr>
            <p:spPr bwMode="auto">
              <a:xfrm>
                <a:off x="4395" y="1351"/>
                <a:ext cx="1136" cy="676"/>
              </a:xfrm>
              <a:custGeom>
                <a:avLst/>
                <a:gdLst>
                  <a:gd name="T0" fmla="*/ 261 w 1136"/>
                  <a:gd name="T1" fmla="*/ 0 h 676"/>
                  <a:gd name="T2" fmla="*/ 1136 w 1136"/>
                  <a:gd name="T3" fmla="*/ 0 h 676"/>
                  <a:gd name="T4" fmla="*/ 1136 w 1136"/>
                  <a:gd name="T5" fmla="*/ 676 h 676"/>
                  <a:gd name="T6" fmla="*/ 261 w 1136"/>
                  <a:gd name="T7" fmla="*/ 676 h 676"/>
                  <a:gd name="T8" fmla="*/ 0 w 1136"/>
                  <a:gd name="T9" fmla="*/ 338 h 676"/>
                  <a:gd name="T10" fmla="*/ 261 w 1136"/>
                  <a:gd name="T11" fmla="*/ 0 h 676"/>
                  <a:gd name="T12" fmla="*/ 0 60000 65536"/>
                  <a:gd name="T13" fmla="*/ 0 60000 65536"/>
                  <a:gd name="T14" fmla="*/ 0 60000 65536"/>
                  <a:gd name="T15" fmla="*/ 0 60000 65536"/>
                  <a:gd name="T16" fmla="*/ 0 60000 65536"/>
                  <a:gd name="T17" fmla="*/ 0 60000 65536"/>
                  <a:gd name="T18" fmla="*/ 0 w 1136"/>
                  <a:gd name="T19" fmla="*/ 0 h 676"/>
                  <a:gd name="T20" fmla="*/ 1136 w 1136"/>
                  <a:gd name="T21" fmla="*/ 676 h 676"/>
                </a:gdLst>
                <a:ahLst/>
                <a:cxnLst>
                  <a:cxn ang="T12">
                    <a:pos x="T0" y="T1"/>
                  </a:cxn>
                  <a:cxn ang="T13">
                    <a:pos x="T2" y="T3"/>
                  </a:cxn>
                  <a:cxn ang="T14">
                    <a:pos x="T4" y="T5"/>
                  </a:cxn>
                  <a:cxn ang="T15">
                    <a:pos x="T6" y="T7"/>
                  </a:cxn>
                  <a:cxn ang="T16">
                    <a:pos x="T8" y="T9"/>
                  </a:cxn>
                  <a:cxn ang="T17">
                    <a:pos x="T10" y="T11"/>
                  </a:cxn>
                </a:cxnLst>
                <a:rect l="T18" t="T19" r="T20" b="T21"/>
                <a:pathLst>
                  <a:path w="1136" h="676">
                    <a:moveTo>
                      <a:pt x="261" y="0"/>
                    </a:moveTo>
                    <a:lnTo>
                      <a:pt x="1136" y="0"/>
                    </a:lnTo>
                    <a:lnTo>
                      <a:pt x="1136" y="676"/>
                    </a:lnTo>
                    <a:lnTo>
                      <a:pt x="261" y="676"/>
                    </a:lnTo>
                    <a:lnTo>
                      <a:pt x="0" y="338"/>
                    </a:lnTo>
                    <a:lnTo>
                      <a:pt x="261" y="0"/>
                    </a:lnTo>
                    <a:close/>
                  </a:path>
                </a:pathLst>
              </a:custGeom>
              <a:solidFill>
                <a:srgbClr val="FF6666"/>
              </a:solidFill>
              <a:ln w="9525">
                <a:noFill/>
                <a:round/>
                <a:headEnd/>
                <a:tailEnd/>
              </a:ln>
            </p:spPr>
            <p:txBody>
              <a:bodyPr/>
              <a:lstStyle/>
              <a:p>
                <a:pPr algn="r"/>
                <a:endParaRPr lang="es-PE" sz="1400">
                  <a:solidFill>
                    <a:prstClr val="black"/>
                  </a:solidFill>
                </a:endParaRPr>
              </a:p>
            </p:txBody>
          </p:sp>
          <p:sp>
            <p:nvSpPr>
              <p:cNvPr id="34" name="Freeform 38"/>
              <p:cNvSpPr>
                <a:spLocks/>
              </p:cNvSpPr>
              <p:nvPr/>
            </p:nvSpPr>
            <p:spPr bwMode="auto">
              <a:xfrm>
                <a:off x="4412" y="1367"/>
                <a:ext cx="1135" cy="676"/>
              </a:xfrm>
              <a:custGeom>
                <a:avLst/>
                <a:gdLst>
                  <a:gd name="T0" fmla="*/ 259 w 1135"/>
                  <a:gd name="T1" fmla="*/ 0 h 676"/>
                  <a:gd name="T2" fmla="*/ 1135 w 1135"/>
                  <a:gd name="T3" fmla="*/ 0 h 676"/>
                  <a:gd name="T4" fmla="*/ 1135 w 1135"/>
                  <a:gd name="T5" fmla="*/ 676 h 676"/>
                  <a:gd name="T6" fmla="*/ 259 w 1135"/>
                  <a:gd name="T7" fmla="*/ 676 h 676"/>
                  <a:gd name="T8" fmla="*/ 0 w 1135"/>
                  <a:gd name="T9" fmla="*/ 338 h 676"/>
                  <a:gd name="T10" fmla="*/ 259 w 1135"/>
                  <a:gd name="T11" fmla="*/ 0 h 676"/>
                  <a:gd name="T12" fmla="*/ 0 60000 65536"/>
                  <a:gd name="T13" fmla="*/ 0 60000 65536"/>
                  <a:gd name="T14" fmla="*/ 0 60000 65536"/>
                  <a:gd name="T15" fmla="*/ 0 60000 65536"/>
                  <a:gd name="T16" fmla="*/ 0 60000 65536"/>
                  <a:gd name="T17" fmla="*/ 0 60000 65536"/>
                  <a:gd name="T18" fmla="*/ 0 w 1135"/>
                  <a:gd name="T19" fmla="*/ 0 h 676"/>
                  <a:gd name="T20" fmla="*/ 1135 w 1135"/>
                  <a:gd name="T21" fmla="*/ 676 h 676"/>
                </a:gdLst>
                <a:ahLst/>
                <a:cxnLst>
                  <a:cxn ang="T12">
                    <a:pos x="T0" y="T1"/>
                  </a:cxn>
                  <a:cxn ang="T13">
                    <a:pos x="T2" y="T3"/>
                  </a:cxn>
                  <a:cxn ang="T14">
                    <a:pos x="T4" y="T5"/>
                  </a:cxn>
                  <a:cxn ang="T15">
                    <a:pos x="T6" y="T7"/>
                  </a:cxn>
                  <a:cxn ang="T16">
                    <a:pos x="T8" y="T9"/>
                  </a:cxn>
                  <a:cxn ang="T17">
                    <a:pos x="T10" y="T11"/>
                  </a:cxn>
                </a:cxnLst>
                <a:rect l="T18" t="T19" r="T20" b="T21"/>
                <a:pathLst>
                  <a:path w="1135" h="676">
                    <a:moveTo>
                      <a:pt x="259" y="0"/>
                    </a:moveTo>
                    <a:lnTo>
                      <a:pt x="1135" y="0"/>
                    </a:lnTo>
                    <a:lnTo>
                      <a:pt x="1135" y="676"/>
                    </a:lnTo>
                    <a:lnTo>
                      <a:pt x="259" y="676"/>
                    </a:lnTo>
                    <a:lnTo>
                      <a:pt x="0" y="338"/>
                    </a:lnTo>
                    <a:lnTo>
                      <a:pt x="259" y="0"/>
                    </a:lnTo>
                    <a:close/>
                  </a:path>
                </a:pathLst>
              </a:custGeom>
              <a:solidFill>
                <a:srgbClr val="990000"/>
              </a:solidFill>
              <a:ln w="9525">
                <a:noFill/>
                <a:round/>
                <a:headEnd/>
                <a:tailEnd/>
              </a:ln>
            </p:spPr>
            <p:txBody>
              <a:bodyPr/>
              <a:lstStyle/>
              <a:p>
                <a:pPr algn="r"/>
                <a:endParaRPr lang="es-PE" sz="1400">
                  <a:solidFill>
                    <a:prstClr val="black"/>
                  </a:solidFill>
                </a:endParaRPr>
              </a:p>
            </p:txBody>
          </p:sp>
          <p:sp>
            <p:nvSpPr>
              <p:cNvPr id="35" name="Freeform 39"/>
              <p:cNvSpPr>
                <a:spLocks/>
              </p:cNvSpPr>
              <p:nvPr/>
            </p:nvSpPr>
            <p:spPr bwMode="auto">
              <a:xfrm>
                <a:off x="4403" y="1359"/>
                <a:ext cx="1137" cy="676"/>
              </a:xfrm>
              <a:custGeom>
                <a:avLst/>
                <a:gdLst>
                  <a:gd name="T0" fmla="*/ 261 w 1137"/>
                  <a:gd name="T1" fmla="*/ 0 h 676"/>
                  <a:gd name="T2" fmla="*/ 1137 w 1137"/>
                  <a:gd name="T3" fmla="*/ 0 h 676"/>
                  <a:gd name="T4" fmla="*/ 1137 w 1137"/>
                  <a:gd name="T5" fmla="*/ 676 h 676"/>
                  <a:gd name="T6" fmla="*/ 261 w 1137"/>
                  <a:gd name="T7" fmla="*/ 676 h 676"/>
                  <a:gd name="T8" fmla="*/ 0 w 1137"/>
                  <a:gd name="T9" fmla="*/ 338 h 676"/>
                  <a:gd name="T10" fmla="*/ 261 w 1137"/>
                  <a:gd name="T11" fmla="*/ 0 h 676"/>
                  <a:gd name="T12" fmla="*/ 0 60000 65536"/>
                  <a:gd name="T13" fmla="*/ 0 60000 65536"/>
                  <a:gd name="T14" fmla="*/ 0 60000 65536"/>
                  <a:gd name="T15" fmla="*/ 0 60000 65536"/>
                  <a:gd name="T16" fmla="*/ 0 60000 65536"/>
                  <a:gd name="T17" fmla="*/ 0 60000 65536"/>
                  <a:gd name="T18" fmla="*/ 0 w 1137"/>
                  <a:gd name="T19" fmla="*/ 0 h 676"/>
                  <a:gd name="T20" fmla="*/ 1137 w 1137"/>
                  <a:gd name="T21" fmla="*/ 676 h 676"/>
                </a:gdLst>
                <a:ahLst/>
                <a:cxnLst>
                  <a:cxn ang="T12">
                    <a:pos x="T0" y="T1"/>
                  </a:cxn>
                  <a:cxn ang="T13">
                    <a:pos x="T2" y="T3"/>
                  </a:cxn>
                  <a:cxn ang="T14">
                    <a:pos x="T4" y="T5"/>
                  </a:cxn>
                  <a:cxn ang="T15">
                    <a:pos x="T6" y="T7"/>
                  </a:cxn>
                  <a:cxn ang="T16">
                    <a:pos x="T8" y="T9"/>
                  </a:cxn>
                  <a:cxn ang="T17">
                    <a:pos x="T10" y="T11"/>
                  </a:cxn>
                </a:cxnLst>
                <a:rect l="T18" t="T19" r="T20" b="T21"/>
                <a:pathLst>
                  <a:path w="1137" h="676">
                    <a:moveTo>
                      <a:pt x="261" y="0"/>
                    </a:moveTo>
                    <a:lnTo>
                      <a:pt x="1137" y="0"/>
                    </a:lnTo>
                    <a:lnTo>
                      <a:pt x="1137" y="676"/>
                    </a:lnTo>
                    <a:lnTo>
                      <a:pt x="261" y="676"/>
                    </a:lnTo>
                    <a:lnTo>
                      <a:pt x="0" y="338"/>
                    </a:lnTo>
                    <a:lnTo>
                      <a:pt x="261" y="0"/>
                    </a:lnTo>
                    <a:close/>
                  </a:path>
                </a:pathLst>
              </a:custGeom>
              <a:solidFill>
                <a:srgbClr val="FFCCFF"/>
              </a:solidFill>
              <a:ln w="9525">
                <a:noFill/>
                <a:round/>
                <a:headEnd/>
                <a:tailEnd/>
              </a:ln>
            </p:spPr>
            <p:txBody>
              <a:bodyPr/>
              <a:lstStyle/>
              <a:p>
                <a:pPr algn="r"/>
                <a:endParaRPr lang="es-PE" sz="1400">
                  <a:solidFill>
                    <a:prstClr val="black"/>
                  </a:solidFill>
                </a:endParaRPr>
              </a:p>
            </p:txBody>
          </p:sp>
          <p:sp>
            <p:nvSpPr>
              <p:cNvPr id="36" name="Freeform 40"/>
              <p:cNvSpPr>
                <a:spLocks/>
              </p:cNvSpPr>
              <p:nvPr/>
            </p:nvSpPr>
            <p:spPr bwMode="auto">
              <a:xfrm>
                <a:off x="4403" y="1359"/>
                <a:ext cx="1137" cy="676"/>
              </a:xfrm>
              <a:custGeom>
                <a:avLst/>
                <a:gdLst>
                  <a:gd name="T0" fmla="*/ 261 w 1137"/>
                  <a:gd name="T1" fmla="*/ 0 h 676"/>
                  <a:gd name="T2" fmla="*/ 1137 w 1137"/>
                  <a:gd name="T3" fmla="*/ 0 h 676"/>
                  <a:gd name="T4" fmla="*/ 1137 w 1137"/>
                  <a:gd name="T5" fmla="*/ 676 h 676"/>
                  <a:gd name="T6" fmla="*/ 261 w 1137"/>
                  <a:gd name="T7" fmla="*/ 676 h 676"/>
                  <a:gd name="T8" fmla="*/ 0 w 1137"/>
                  <a:gd name="T9" fmla="*/ 338 h 676"/>
                  <a:gd name="T10" fmla="*/ 261 w 1137"/>
                  <a:gd name="T11" fmla="*/ 0 h 676"/>
                  <a:gd name="T12" fmla="*/ 0 60000 65536"/>
                  <a:gd name="T13" fmla="*/ 0 60000 65536"/>
                  <a:gd name="T14" fmla="*/ 0 60000 65536"/>
                  <a:gd name="T15" fmla="*/ 0 60000 65536"/>
                  <a:gd name="T16" fmla="*/ 0 60000 65536"/>
                  <a:gd name="T17" fmla="*/ 0 60000 65536"/>
                  <a:gd name="T18" fmla="*/ 0 w 1137"/>
                  <a:gd name="T19" fmla="*/ 0 h 676"/>
                  <a:gd name="T20" fmla="*/ 1137 w 1137"/>
                  <a:gd name="T21" fmla="*/ 676 h 676"/>
                </a:gdLst>
                <a:ahLst/>
                <a:cxnLst>
                  <a:cxn ang="T12">
                    <a:pos x="T0" y="T1"/>
                  </a:cxn>
                  <a:cxn ang="T13">
                    <a:pos x="T2" y="T3"/>
                  </a:cxn>
                  <a:cxn ang="T14">
                    <a:pos x="T4" y="T5"/>
                  </a:cxn>
                  <a:cxn ang="T15">
                    <a:pos x="T6" y="T7"/>
                  </a:cxn>
                  <a:cxn ang="T16">
                    <a:pos x="T8" y="T9"/>
                  </a:cxn>
                  <a:cxn ang="T17">
                    <a:pos x="T10" y="T11"/>
                  </a:cxn>
                </a:cxnLst>
                <a:rect l="T18" t="T19" r="T20" b="T21"/>
                <a:pathLst>
                  <a:path w="1137" h="676">
                    <a:moveTo>
                      <a:pt x="261" y="0"/>
                    </a:moveTo>
                    <a:lnTo>
                      <a:pt x="1137" y="0"/>
                    </a:lnTo>
                    <a:lnTo>
                      <a:pt x="1137" y="676"/>
                    </a:lnTo>
                    <a:lnTo>
                      <a:pt x="261" y="676"/>
                    </a:lnTo>
                    <a:lnTo>
                      <a:pt x="0" y="338"/>
                    </a:lnTo>
                    <a:lnTo>
                      <a:pt x="261" y="0"/>
                    </a:lnTo>
                    <a:close/>
                  </a:path>
                </a:pathLst>
              </a:custGeom>
              <a:noFill/>
              <a:ln w="1588" cap="rnd">
                <a:solidFill>
                  <a:srgbClr val="FF0000"/>
                </a:solidFill>
                <a:round/>
                <a:headEnd/>
                <a:tailEnd/>
              </a:ln>
            </p:spPr>
            <p:txBody>
              <a:bodyPr/>
              <a:lstStyle/>
              <a:p>
                <a:pPr algn="r"/>
                <a:endParaRPr lang="es-PE" sz="1400">
                  <a:solidFill>
                    <a:prstClr val="black"/>
                  </a:solidFill>
                </a:endParaRPr>
              </a:p>
            </p:txBody>
          </p:sp>
        </p:grpSp>
        <p:sp>
          <p:nvSpPr>
            <p:cNvPr id="26" name="Rectangle 41"/>
            <p:cNvSpPr>
              <a:spLocks noChangeArrowheads="1"/>
            </p:cNvSpPr>
            <p:nvPr/>
          </p:nvSpPr>
          <p:spPr bwMode="auto">
            <a:xfrm>
              <a:off x="4866" y="1391"/>
              <a:ext cx="75" cy="154"/>
            </a:xfrm>
            <a:prstGeom prst="rect">
              <a:avLst/>
            </a:prstGeom>
            <a:noFill/>
            <a:ln w="9525">
              <a:noFill/>
              <a:miter lim="800000"/>
              <a:headEnd/>
              <a:tailEnd/>
            </a:ln>
          </p:spPr>
          <p:txBody>
            <a:bodyPr wrap="none" lIns="0" tIns="0" rIns="0" bIns="0">
              <a:spAutoFit/>
            </a:bodyPr>
            <a:lstStyle/>
            <a:p>
              <a:pPr algn="r"/>
              <a:r>
                <a:rPr lang="es-ES" sz="1600" b="1" dirty="0">
                  <a:solidFill>
                    <a:srgbClr val="000000"/>
                  </a:solidFill>
                  <a:latin typeface="Trebuchet MS" pitchFamily="34" charset="0"/>
                </a:rPr>
                <a:t>“</a:t>
              </a:r>
              <a:endParaRPr lang="es-ES" dirty="0">
                <a:solidFill>
                  <a:prstClr val="black"/>
                </a:solidFill>
              </a:endParaRPr>
            </a:p>
          </p:txBody>
        </p:sp>
        <p:sp>
          <p:nvSpPr>
            <p:cNvPr id="27" name="Rectangle 42"/>
            <p:cNvSpPr>
              <a:spLocks noChangeArrowheads="1"/>
            </p:cNvSpPr>
            <p:nvPr/>
          </p:nvSpPr>
          <p:spPr bwMode="auto">
            <a:xfrm>
              <a:off x="4941" y="1391"/>
              <a:ext cx="412" cy="154"/>
            </a:xfrm>
            <a:prstGeom prst="rect">
              <a:avLst/>
            </a:prstGeom>
            <a:noFill/>
            <a:ln w="9525">
              <a:noFill/>
              <a:miter lim="800000"/>
              <a:headEnd/>
              <a:tailEnd/>
            </a:ln>
          </p:spPr>
          <p:txBody>
            <a:bodyPr wrap="none" lIns="0" tIns="0" rIns="0" bIns="0">
              <a:spAutoFit/>
            </a:bodyPr>
            <a:lstStyle/>
            <a:p>
              <a:pPr algn="r"/>
              <a:r>
                <a:rPr lang="es-ES" sz="1600" b="1">
                  <a:solidFill>
                    <a:srgbClr val="000000"/>
                  </a:solidFill>
                  <a:latin typeface="Trebuchet MS" pitchFamily="34" charset="0"/>
                </a:rPr>
                <a:t>SABER </a:t>
              </a:r>
              <a:endParaRPr lang="es-ES">
                <a:solidFill>
                  <a:prstClr val="black"/>
                </a:solidFill>
              </a:endParaRPr>
            </a:p>
          </p:txBody>
        </p:sp>
        <p:sp>
          <p:nvSpPr>
            <p:cNvPr id="28" name="Rectangle 43"/>
            <p:cNvSpPr>
              <a:spLocks noChangeArrowheads="1"/>
            </p:cNvSpPr>
            <p:nvPr/>
          </p:nvSpPr>
          <p:spPr bwMode="auto">
            <a:xfrm>
              <a:off x="4703" y="1545"/>
              <a:ext cx="814" cy="154"/>
            </a:xfrm>
            <a:prstGeom prst="rect">
              <a:avLst/>
            </a:prstGeom>
            <a:noFill/>
            <a:ln w="9525">
              <a:noFill/>
              <a:miter lim="800000"/>
              <a:headEnd/>
              <a:tailEnd/>
            </a:ln>
          </p:spPr>
          <p:txBody>
            <a:bodyPr wrap="none" lIns="0" tIns="0" rIns="0" bIns="0">
              <a:spAutoFit/>
            </a:bodyPr>
            <a:lstStyle/>
            <a:p>
              <a:pPr algn="r"/>
              <a:r>
                <a:rPr lang="es-ES" sz="1600" b="1">
                  <a:solidFill>
                    <a:srgbClr val="000000"/>
                  </a:solidFill>
                  <a:latin typeface="Trebuchet MS" pitchFamily="34" charset="0"/>
                </a:rPr>
                <a:t>ACTUAR CON </a:t>
              </a:r>
              <a:endParaRPr lang="es-ES">
                <a:solidFill>
                  <a:prstClr val="black"/>
                </a:solidFill>
              </a:endParaRPr>
            </a:p>
          </p:txBody>
        </p:sp>
        <p:sp>
          <p:nvSpPr>
            <p:cNvPr id="29" name="Rectangle 44"/>
            <p:cNvSpPr>
              <a:spLocks noChangeArrowheads="1"/>
            </p:cNvSpPr>
            <p:nvPr/>
          </p:nvSpPr>
          <p:spPr bwMode="auto">
            <a:xfrm>
              <a:off x="4707" y="1699"/>
              <a:ext cx="808" cy="154"/>
            </a:xfrm>
            <a:prstGeom prst="rect">
              <a:avLst/>
            </a:prstGeom>
            <a:noFill/>
            <a:ln w="9525">
              <a:noFill/>
              <a:miter lim="800000"/>
              <a:headEnd/>
              <a:tailEnd/>
            </a:ln>
          </p:spPr>
          <p:txBody>
            <a:bodyPr wrap="none" lIns="0" tIns="0" rIns="0" bIns="0">
              <a:spAutoFit/>
            </a:bodyPr>
            <a:lstStyle/>
            <a:p>
              <a:pPr algn="r"/>
              <a:r>
                <a:rPr lang="es-ES" sz="1600" b="1">
                  <a:solidFill>
                    <a:srgbClr val="000000"/>
                  </a:solidFill>
                  <a:latin typeface="Trebuchet MS" pitchFamily="34" charset="0"/>
                </a:rPr>
                <a:t>EFICIENCIA Y </a:t>
              </a:r>
              <a:endParaRPr lang="es-ES">
                <a:solidFill>
                  <a:prstClr val="black"/>
                </a:solidFill>
              </a:endParaRPr>
            </a:p>
          </p:txBody>
        </p:sp>
        <p:sp>
          <p:nvSpPr>
            <p:cNvPr id="30" name="Rectangle 45"/>
            <p:cNvSpPr>
              <a:spLocks noChangeArrowheads="1"/>
            </p:cNvSpPr>
            <p:nvPr/>
          </p:nvSpPr>
          <p:spPr bwMode="auto">
            <a:xfrm>
              <a:off x="4880" y="1853"/>
              <a:ext cx="73" cy="154"/>
            </a:xfrm>
            <a:prstGeom prst="rect">
              <a:avLst/>
            </a:prstGeom>
            <a:noFill/>
            <a:ln w="9525">
              <a:noFill/>
              <a:miter lim="800000"/>
              <a:headEnd/>
              <a:tailEnd/>
            </a:ln>
          </p:spPr>
          <p:txBody>
            <a:bodyPr wrap="none" lIns="0" tIns="0" rIns="0" bIns="0">
              <a:spAutoFit/>
            </a:bodyPr>
            <a:lstStyle/>
            <a:p>
              <a:pPr algn="r"/>
              <a:r>
                <a:rPr lang="es-ES" sz="1600" b="1">
                  <a:solidFill>
                    <a:srgbClr val="000000"/>
                  </a:solidFill>
                  <a:latin typeface="Trebuchet MS" pitchFamily="34" charset="0"/>
                </a:rPr>
                <a:t>É</a:t>
              </a:r>
              <a:endParaRPr lang="es-ES">
                <a:solidFill>
                  <a:prstClr val="black"/>
                </a:solidFill>
              </a:endParaRPr>
            </a:p>
          </p:txBody>
        </p:sp>
        <p:sp>
          <p:nvSpPr>
            <p:cNvPr id="31" name="Rectangle 46"/>
            <p:cNvSpPr>
              <a:spLocks noChangeArrowheads="1"/>
            </p:cNvSpPr>
            <p:nvPr/>
          </p:nvSpPr>
          <p:spPr bwMode="auto">
            <a:xfrm>
              <a:off x="4953" y="1853"/>
              <a:ext cx="273" cy="154"/>
            </a:xfrm>
            <a:prstGeom prst="rect">
              <a:avLst/>
            </a:prstGeom>
            <a:noFill/>
            <a:ln w="9525">
              <a:noFill/>
              <a:miter lim="800000"/>
              <a:headEnd/>
              <a:tailEnd/>
            </a:ln>
          </p:spPr>
          <p:txBody>
            <a:bodyPr wrap="none" lIns="0" tIns="0" rIns="0" bIns="0">
              <a:spAutoFit/>
            </a:bodyPr>
            <a:lstStyle/>
            <a:p>
              <a:pPr algn="r"/>
              <a:r>
                <a:rPr lang="es-ES" sz="1600" b="1">
                  <a:solidFill>
                    <a:srgbClr val="000000"/>
                  </a:solidFill>
                  <a:latin typeface="Trebuchet MS" pitchFamily="34" charset="0"/>
                </a:rPr>
                <a:t>TICA</a:t>
              </a:r>
              <a:endParaRPr lang="es-ES">
                <a:solidFill>
                  <a:prstClr val="black"/>
                </a:solidFill>
              </a:endParaRPr>
            </a:p>
          </p:txBody>
        </p:sp>
        <p:sp>
          <p:nvSpPr>
            <p:cNvPr id="32" name="Rectangle 47"/>
            <p:cNvSpPr>
              <a:spLocks noChangeArrowheads="1"/>
            </p:cNvSpPr>
            <p:nvPr/>
          </p:nvSpPr>
          <p:spPr bwMode="auto">
            <a:xfrm>
              <a:off x="5225" y="1853"/>
              <a:ext cx="75" cy="154"/>
            </a:xfrm>
            <a:prstGeom prst="rect">
              <a:avLst/>
            </a:prstGeom>
            <a:noFill/>
            <a:ln w="9525">
              <a:noFill/>
              <a:miter lim="800000"/>
              <a:headEnd/>
              <a:tailEnd/>
            </a:ln>
          </p:spPr>
          <p:txBody>
            <a:bodyPr wrap="none" lIns="0" tIns="0" rIns="0" bIns="0">
              <a:spAutoFit/>
            </a:bodyPr>
            <a:lstStyle/>
            <a:p>
              <a:pPr algn="r"/>
              <a:r>
                <a:rPr lang="es-ES" sz="1600" b="1" dirty="0">
                  <a:solidFill>
                    <a:srgbClr val="000000"/>
                  </a:solidFill>
                  <a:latin typeface="Trebuchet MS" pitchFamily="34" charset="0"/>
                </a:rPr>
                <a:t>”</a:t>
              </a:r>
              <a:endParaRPr lang="es-ES" dirty="0">
                <a:solidFill>
                  <a:prstClr val="black"/>
                </a:solidFill>
              </a:endParaRPr>
            </a:p>
          </p:txBody>
        </p:sp>
      </p:grpSp>
      <p:sp>
        <p:nvSpPr>
          <p:cNvPr id="2" name="1 Título"/>
          <p:cNvSpPr>
            <a:spLocks noGrp="1"/>
          </p:cNvSpPr>
          <p:nvPr>
            <p:ph type="title"/>
          </p:nvPr>
        </p:nvSpPr>
        <p:spPr/>
        <p:txBody>
          <a:bodyPr/>
          <a:lstStyle/>
          <a:p>
            <a:r>
              <a:rPr lang="es-PE" dirty="0" smtClean="0"/>
              <a:t>Competencia</a:t>
            </a:r>
            <a:endParaRPr lang="es-PE" dirty="0"/>
          </a:p>
        </p:txBody>
      </p:sp>
      <p:sp>
        <p:nvSpPr>
          <p:cNvPr id="48" name="47 CuadroTexto"/>
          <p:cNvSpPr txBox="1"/>
          <p:nvPr/>
        </p:nvSpPr>
        <p:spPr>
          <a:xfrm>
            <a:off x="7215206" y="6500834"/>
            <a:ext cx="1500198" cy="369332"/>
          </a:xfrm>
          <a:prstGeom prst="rect">
            <a:avLst/>
          </a:prstGeom>
          <a:noFill/>
        </p:spPr>
        <p:txBody>
          <a:bodyPr wrap="square" rtlCol="0">
            <a:spAutoFit/>
          </a:bodyPr>
          <a:lstStyle/>
          <a:p>
            <a:r>
              <a:rPr lang="es-PE" dirty="0" smtClean="0">
                <a:solidFill>
                  <a:prstClr val="black"/>
                </a:solidFill>
              </a:rPr>
              <a:t>EBR - 2009</a:t>
            </a:r>
            <a:endParaRPr lang="es-PE" dirty="0">
              <a:solidFill>
                <a:prstClr val="black"/>
              </a:solidFill>
            </a:endParaRPr>
          </a:p>
        </p:txBody>
      </p:sp>
    </p:spTree>
    <p:extLst>
      <p:ext uri="{BB962C8B-B14F-4D97-AF65-F5344CB8AC3E}">
        <p14:creationId xmlns:p14="http://schemas.microsoft.com/office/powerpoint/2010/main" xmlns="" val="22168229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2" cstate="print"/>
          <a:stretch>
            <a:fillRect/>
          </a:stretch>
        </p:blipFill>
        <p:spPr bwMode="auto">
          <a:xfrm>
            <a:off x="457200" y="1923483"/>
            <a:ext cx="8229600" cy="3641271"/>
          </a:xfrm>
          <a:prstGeom prst="rect">
            <a:avLst/>
          </a:prstGeom>
          <a:noFill/>
          <a:ln w="9525">
            <a:noFill/>
            <a:miter lim="800000"/>
            <a:headEnd/>
            <a:tailEnd/>
          </a:ln>
        </p:spPr>
      </p:pic>
      <p:sp>
        <p:nvSpPr>
          <p:cNvPr id="7" name="6 CuadroTexto"/>
          <p:cNvSpPr txBox="1"/>
          <p:nvPr/>
        </p:nvSpPr>
        <p:spPr>
          <a:xfrm>
            <a:off x="5572132" y="6072206"/>
            <a:ext cx="3000396" cy="646331"/>
          </a:xfrm>
          <a:prstGeom prst="rect">
            <a:avLst/>
          </a:prstGeom>
          <a:noFill/>
        </p:spPr>
        <p:txBody>
          <a:bodyPr wrap="square" rtlCol="0">
            <a:spAutoFit/>
          </a:bodyPr>
          <a:lstStyle/>
          <a:p>
            <a:r>
              <a:rPr lang="es-PE" dirty="0" smtClean="0">
                <a:solidFill>
                  <a:prstClr val="black"/>
                </a:solidFill>
              </a:rPr>
              <a:t>DCN 2009 - II Ciclo - Comunicación</a:t>
            </a:r>
            <a:endParaRPr lang="es-PE" dirty="0">
              <a:solidFill>
                <a:prstClr val="black"/>
              </a:solidFill>
            </a:endParaRPr>
          </a:p>
        </p:txBody>
      </p:sp>
    </p:spTree>
    <p:extLst>
      <p:ext uri="{BB962C8B-B14F-4D97-AF65-F5344CB8AC3E}">
        <p14:creationId xmlns:p14="http://schemas.microsoft.com/office/powerpoint/2010/main" xmlns="" val="397749430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457200" y="2000240"/>
            <a:ext cx="8229600" cy="3668326"/>
          </a:xfrm>
          <a:prstGeom prst="rect">
            <a:avLst/>
          </a:prstGeom>
          <a:noFill/>
          <a:ln w="9525">
            <a:noFill/>
            <a:miter lim="800000"/>
            <a:headEnd/>
            <a:tailEnd/>
          </a:ln>
        </p:spPr>
      </p:pic>
      <p:sp>
        <p:nvSpPr>
          <p:cNvPr id="2" name="1 Título"/>
          <p:cNvSpPr>
            <a:spLocks noGrp="1"/>
          </p:cNvSpPr>
          <p:nvPr>
            <p:ph type="title"/>
          </p:nvPr>
        </p:nvSpPr>
        <p:spPr/>
        <p:txBody>
          <a:bodyPr/>
          <a:lstStyle/>
          <a:p>
            <a:r>
              <a:rPr lang="es-PE" dirty="0" smtClean="0"/>
              <a:t>Competencia Ed. Primaria</a:t>
            </a:r>
            <a:endParaRPr lang="es-PE" dirty="0"/>
          </a:p>
        </p:txBody>
      </p:sp>
      <p:sp>
        <p:nvSpPr>
          <p:cNvPr id="5" name="4 CuadroTexto"/>
          <p:cNvSpPr txBox="1"/>
          <p:nvPr/>
        </p:nvSpPr>
        <p:spPr>
          <a:xfrm>
            <a:off x="5572132" y="6072206"/>
            <a:ext cx="3000396" cy="646331"/>
          </a:xfrm>
          <a:prstGeom prst="rect">
            <a:avLst/>
          </a:prstGeom>
          <a:noFill/>
        </p:spPr>
        <p:txBody>
          <a:bodyPr wrap="square" rtlCol="0">
            <a:spAutoFit/>
          </a:bodyPr>
          <a:lstStyle/>
          <a:p>
            <a:r>
              <a:rPr lang="es-PE" dirty="0" smtClean="0">
                <a:solidFill>
                  <a:prstClr val="black"/>
                </a:solidFill>
              </a:rPr>
              <a:t>DCN 2009 – III, IV, V Ciclo - Matemática</a:t>
            </a:r>
            <a:endParaRPr lang="es-PE" dirty="0">
              <a:solidFill>
                <a:prstClr val="black"/>
              </a:solidFill>
            </a:endParaRPr>
          </a:p>
        </p:txBody>
      </p:sp>
    </p:spTree>
    <p:extLst>
      <p:ext uri="{BB962C8B-B14F-4D97-AF65-F5344CB8AC3E}">
        <p14:creationId xmlns:p14="http://schemas.microsoft.com/office/powerpoint/2010/main" xmlns="" val="161788126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457200" y="2357430"/>
            <a:ext cx="8229600" cy="2944314"/>
          </a:xfrm>
          <a:prstGeom prst="rect">
            <a:avLst/>
          </a:prstGeom>
          <a:noFill/>
          <a:ln w="9525">
            <a:noFill/>
            <a:miter lim="800000"/>
            <a:headEnd/>
            <a:tailEnd/>
          </a:ln>
        </p:spPr>
      </p:pic>
      <p:sp>
        <p:nvSpPr>
          <p:cNvPr id="2" name="1 Título"/>
          <p:cNvSpPr>
            <a:spLocks noGrp="1"/>
          </p:cNvSpPr>
          <p:nvPr>
            <p:ph type="title"/>
          </p:nvPr>
        </p:nvSpPr>
        <p:spPr/>
        <p:txBody>
          <a:bodyPr/>
          <a:lstStyle/>
          <a:p>
            <a:r>
              <a:rPr lang="es-PE" dirty="0" smtClean="0"/>
              <a:t>Competencia Ed. Secundaria</a:t>
            </a:r>
            <a:endParaRPr lang="es-PE" dirty="0"/>
          </a:p>
        </p:txBody>
      </p:sp>
      <p:sp>
        <p:nvSpPr>
          <p:cNvPr id="5" name="4 CuadroTexto"/>
          <p:cNvSpPr txBox="1"/>
          <p:nvPr/>
        </p:nvSpPr>
        <p:spPr>
          <a:xfrm>
            <a:off x="5572132" y="6072206"/>
            <a:ext cx="3000396" cy="646331"/>
          </a:xfrm>
          <a:prstGeom prst="rect">
            <a:avLst/>
          </a:prstGeom>
          <a:noFill/>
        </p:spPr>
        <p:txBody>
          <a:bodyPr wrap="square" rtlCol="0">
            <a:spAutoFit/>
          </a:bodyPr>
          <a:lstStyle/>
          <a:p>
            <a:r>
              <a:rPr lang="es-PE" dirty="0" smtClean="0">
                <a:solidFill>
                  <a:prstClr val="black"/>
                </a:solidFill>
              </a:rPr>
              <a:t>DCN 2008 – VI y VII Ciclos – C.T.A.</a:t>
            </a:r>
            <a:endParaRPr lang="es-PE" dirty="0">
              <a:solidFill>
                <a:prstClr val="black"/>
              </a:solidFill>
            </a:endParaRPr>
          </a:p>
        </p:txBody>
      </p:sp>
    </p:spTree>
    <p:extLst>
      <p:ext uri="{BB962C8B-B14F-4D97-AF65-F5344CB8AC3E}">
        <p14:creationId xmlns:p14="http://schemas.microsoft.com/office/powerpoint/2010/main" xmlns="" val="273087400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75085" y="1189990"/>
            <a:ext cx="5113239" cy="5047323"/>
          </a:xfrm>
          <a:prstGeom prst="rect">
            <a:avLst/>
          </a:prstGeom>
          <a:effectLst>
            <a:outerShdw blurRad="63500" sx="102000" sy="102000" algn="ctr" rotWithShape="0">
              <a:prstClr val="black">
                <a:alpha val="40000"/>
              </a:prstClr>
            </a:outerShdw>
          </a:effectLst>
        </p:spPr>
      </p:pic>
      <p:sp>
        <p:nvSpPr>
          <p:cNvPr id="5" name="4 Rectángulo"/>
          <p:cNvSpPr/>
          <p:nvPr/>
        </p:nvSpPr>
        <p:spPr>
          <a:xfrm>
            <a:off x="3074134" y="1916832"/>
            <a:ext cx="3766118" cy="3477875"/>
          </a:xfrm>
          <a:prstGeom prst="rect">
            <a:avLst/>
          </a:prstGeom>
        </p:spPr>
        <p:txBody>
          <a:bodyPr wrap="square">
            <a:spAutoFit/>
          </a:bodyPr>
          <a:lstStyle/>
          <a:p>
            <a:pPr algn="just"/>
            <a:r>
              <a:rPr lang="es-ES" sz="2000" b="1" dirty="0">
                <a:solidFill>
                  <a:prstClr val="white"/>
                </a:solidFill>
                <a:latin typeface="Candara"/>
                <a:ea typeface="Calibri"/>
                <a:cs typeface="Times New Roman"/>
              </a:rPr>
              <a:t>Las competencias son un tipo de aprendizaje que integra y combina aprendizajes de diversa naturaleza. Suponen la capacidad de actuar sobre la realidad y modificarla, sea para resolver un problema o para lograr un propósito, haciendo uso de saberes diversos con pertinencia a contextos específicos.</a:t>
            </a:r>
            <a:endParaRPr lang="es-PE" sz="2000" b="1" dirty="0">
              <a:solidFill>
                <a:prstClr val="white"/>
              </a:solidFill>
            </a:endParaRPr>
          </a:p>
        </p:txBody>
      </p:sp>
      <p:sp>
        <p:nvSpPr>
          <p:cNvPr id="7" name="1 Título"/>
          <p:cNvSpPr txBox="1">
            <a:spLocks/>
          </p:cNvSpPr>
          <p:nvPr/>
        </p:nvSpPr>
        <p:spPr>
          <a:xfrm rot="16200000">
            <a:off x="-769824" y="3532245"/>
            <a:ext cx="4968552" cy="441587"/>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s-PE" sz="3200" b="1" dirty="0">
                <a:solidFill>
                  <a:srgbClr val="1F497D"/>
                </a:solidFill>
                <a:latin typeface="Candara" pitchFamily="34" charset="0"/>
              </a:rPr>
              <a:t>Enfoque de competencias</a:t>
            </a:r>
          </a:p>
        </p:txBody>
      </p:sp>
      <p:sp>
        <p:nvSpPr>
          <p:cNvPr id="9" name="8 CuadroTexto"/>
          <p:cNvSpPr txBox="1"/>
          <p:nvPr/>
        </p:nvSpPr>
        <p:spPr>
          <a:xfrm>
            <a:off x="4667312" y="387732"/>
            <a:ext cx="1728192" cy="692497"/>
          </a:xfrm>
          <a:prstGeom prst="rect">
            <a:avLst/>
          </a:prstGeom>
          <a:solidFill>
            <a:schemeClr val="tx1">
              <a:lumMod val="65000"/>
              <a:lumOff val="35000"/>
            </a:schemeClr>
          </a:solidFill>
        </p:spPr>
        <p:txBody>
          <a:bodyPr wrap="square" rtlCol="0">
            <a:spAutoFit/>
          </a:bodyPr>
          <a:lstStyle/>
          <a:p>
            <a:endParaRPr lang="es-PE" sz="500" b="1" dirty="0">
              <a:solidFill>
                <a:prstClr val="white"/>
              </a:solidFill>
              <a:latin typeface="Candara" pitchFamily="34" charset="0"/>
            </a:endParaRPr>
          </a:p>
          <a:p>
            <a:pPr algn="ctr"/>
            <a:r>
              <a:rPr lang="es-PE" sz="1400" b="1" dirty="0">
                <a:solidFill>
                  <a:prstClr val="white"/>
                </a:solidFill>
                <a:latin typeface="Candara" pitchFamily="34" charset="0"/>
              </a:rPr>
              <a:t>Una visión del aprendizaje</a:t>
            </a:r>
          </a:p>
          <a:p>
            <a:endParaRPr lang="es-PE" sz="600" b="1" dirty="0">
              <a:solidFill>
                <a:prstClr val="white"/>
              </a:solidFill>
              <a:latin typeface="Candara"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62210" y="6282458"/>
            <a:ext cx="1328738" cy="485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9235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mph" presetSubtype="0" fill="hold" grpId="1" nodeType="clickEffect">
                                  <p:stCondLst>
                                    <p:cond delay="0"/>
                                  </p:stCondLst>
                                  <p:iterate type="lt">
                                    <p:tmPct val="4000"/>
                                  </p:iterate>
                                  <p:childTnLst>
                                    <p:set>
                                      <p:cBhvr override="childStyle">
                                        <p:cTn id="21" dur="10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www.grandtravelguide.com/assets/images/destinations/1-lima-peru.jpg"/>
          <p:cNvPicPr>
            <a:picLocks noChangeAspect="1" noChangeArrowheads="1"/>
          </p:cNvPicPr>
          <p:nvPr/>
        </p:nvPicPr>
        <p:blipFill>
          <a:blip r:embed="rId2" cstate="print"/>
          <a:srcRect/>
          <a:stretch>
            <a:fillRect/>
          </a:stretch>
        </p:blipFill>
        <p:spPr bwMode="auto">
          <a:xfrm>
            <a:off x="642910" y="500042"/>
            <a:ext cx="3143272" cy="2360312"/>
          </a:xfrm>
          <a:prstGeom prst="rect">
            <a:avLst/>
          </a:prstGeom>
          <a:noFill/>
        </p:spPr>
      </p:pic>
      <p:pic>
        <p:nvPicPr>
          <p:cNvPr id="148484" name="Picture 4" descr="http://www.rositatour.com/imagenes/trujillo.jpg"/>
          <p:cNvPicPr>
            <a:picLocks noChangeAspect="1" noChangeArrowheads="1"/>
          </p:cNvPicPr>
          <p:nvPr/>
        </p:nvPicPr>
        <p:blipFill>
          <a:blip r:embed="rId3" cstate="print"/>
          <a:srcRect/>
          <a:stretch>
            <a:fillRect/>
          </a:stretch>
        </p:blipFill>
        <p:spPr bwMode="auto">
          <a:xfrm>
            <a:off x="4857752" y="3571876"/>
            <a:ext cx="3524274" cy="2643206"/>
          </a:xfrm>
          <a:prstGeom prst="rect">
            <a:avLst/>
          </a:prstGeom>
          <a:noFill/>
        </p:spPr>
      </p:pic>
      <p:pic>
        <p:nvPicPr>
          <p:cNvPr id="148486" name="Picture 6" descr="http://t2.gstatic.com/images?q=tbn:83zeduXz7n0nhM:http://img50.imageshack.us/img50/3787/huancayo33wt.jpg&amp;t=1"/>
          <p:cNvPicPr>
            <a:picLocks noChangeAspect="1" noChangeArrowheads="1"/>
          </p:cNvPicPr>
          <p:nvPr/>
        </p:nvPicPr>
        <p:blipFill>
          <a:blip r:embed="rId4" cstate="print"/>
          <a:srcRect/>
          <a:stretch>
            <a:fillRect/>
          </a:stretch>
        </p:blipFill>
        <p:spPr bwMode="auto">
          <a:xfrm>
            <a:off x="2928925" y="2357430"/>
            <a:ext cx="2851439" cy="2000264"/>
          </a:xfrm>
          <a:prstGeom prst="rect">
            <a:avLst/>
          </a:prstGeom>
          <a:noFill/>
        </p:spPr>
      </p:pic>
      <p:pic>
        <p:nvPicPr>
          <p:cNvPr id="148488" name="Picture 8" descr="http://renatosumaria.files.wordpress.com/2009/08/arequipa.jpg"/>
          <p:cNvPicPr>
            <a:picLocks noChangeAspect="1" noChangeArrowheads="1"/>
          </p:cNvPicPr>
          <p:nvPr/>
        </p:nvPicPr>
        <p:blipFill>
          <a:blip r:embed="rId5" cstate="print"/>
          <a:srcRect/>
          <a:stretch>
            <a:fillRect/>
          </a:stretch>
        </p:blipFill>
        <p:spPr bwMode="auto">
          <a:xfrm>
            <a:off x="500034" y="4000504"/>
            <a:ext cx="3214710" cy="2411033"/>
          </a:xfrm>
          <a:prstGeom prst="rect">
            <a:avLst/>
          </a:prstGeom>
          <a:noFill/>
        </p:spPr>
      </p:pic>
      <p:pic>
        <p:nvPicPr>
          <p:cNvPr id="148490" name="Picture 10" descr="http://www.inkaland.info/loreto/ciudad-loreto-iquitos-peru.jpg"/>
          <p:cNvPicPr>
            <a:picLocks noChangeAspect="1" noChangeArrowheads="1"/>
          </p:cNvPicPr>
          <p:nvPr/>
        </p:nvPicPr>
        <p:blipFill>
          <a:blip r:embed="rId6" cstate="print"/>
          <a:srcRect/>
          <a:stretch>
            <a:fillRect/>
          </a:stretch>
        </p:blipFill>
        <p:spPr bwMode="auto">
          <a:xfrm>
            <a:off x="5286380" y="571480"/>
            <a:ext cx="3110518" cy="2068495"/>
          </a:xfrm>
          <a:prstGeom prst="rect">
            <a:avLst/>
          </a:prstGeom>
          <a:noFill/>
        </p:spPr>
      </p:pic>
    </p:spTree>
    <p:extLst>
      <p:ext uri="{BB962C8B-B14F-4D97-AF65-F5344CB8AC3E}">
        <p14:creationId xmlns:p14="http://schemas.microsoft.com/office/powerpoint/2010/main" xmlns="" val="142638576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2910" y="214290"/>
            <a:ext cx="7514035" cy="883565"/>
          </a:xfrm>
        </p:spPr>
        <p:txBody>
          <a:bodyPr>
            <a:normAutofit/>
          </a:bodyPr>
          <a:lstStyle/>
          <a:p>
            <a:r>
              <a:rPr lang="es-PE" dirty="0" smtClean="0"/>
              <a:t>RDA: Competencias Comunicación</a:t>
            </a:r>
            <a:endParaRPr lang="es-PE" dirty="0"/>
          </a:p>
        </p:txBody>
      </p:sp>
      <p:pic>
        <p:nvPicPr>
          <p:cNvPr id="1105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640" y="1278287"/>
            <a:ext cx="4698522" cy="15026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059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20582" y="2742687"/>
            <a:ext cx="4709581" cy="1399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059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81790" y="4221088"/>
            <a:ext cx="4860540" cy="1370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0597"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68509" y="5589242"/>
            <a:ext cx="4981833" cy="1188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9209431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214290"/>
            <a:ext cx="7514035" cy="748047"/>
          </a:xfrm>
        </p:spPr>
        <p:txBody>
          <a:bodyPr/>
          <a:lstStyle/>
          <a:p>
            <a:r>
              <a:rPr lang="es-PE" dirty="0" smtClean="0"/>
              <a:t>RDA: Competencia Matemática</a:t>
            </a:r>
            <a:endParaRPr lang="es-PE" dirty="0"/>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97815" y="1245600"/>
            <a:ext cx="2995624" cy="5065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9392588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1 Título"/>
          <p:cNvSpPr>
            <a:spLocks noGrp="1"/>
          </p:cNvSpPr>
          <p:nvPr>
            <p:ph type="title"/>
          </p:nvPr>
        </p:nvSpPr>
        <p:spPr>
          <a:xfrm>
            <a:off x="928662" y="500042"/>
            <a:ext cx="7514035" cy="895367"/>
          </a:xfrm>
        </p:spPr>
        <p:txBody>
          <a:bodyPr/>
          <a:lstStyle/>
          <a:p>
            <a:r>
              <a:rPr lang="es-PE" dirty="0" smtClean="0"/>
              <a:t>RDA: Competencias ciudadanas</a:t>
            </a:r>
          </a:p>
        </p:txBody>
      </p:sp>
      <p:pic>
        <p:nvPicPr>
          <p:cNvPr id="25602" name="Picture 2"/>
          <p:cNvPicPr>
            <a:picLocks noChangeAspect="1" noChangeArrowheads="1"/>
          </p:cNvPicPr>
          <p:nvPr/>
        </p:nvPicPr>
        <p:blipFill>
          <a:blip r:embed="rId2" cstate="print"/>
          <a:srcRect/>
          <a:stretch>
            <a:fillRect/>
          </a:stretch>
        </p:blipFill>
        <p:spPr bwMode="auto">
          <a:xfrm>
            <a:off x="2107407" y="1714502"/>
            <a:ext cx="5189935" cy="1071563"/>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27650" name="Picture 2"/>
          <p:cNvPicPr>
            <a:picLocks noChangeAspect="1" noChangeArrowheads="1"/>
          </p:cNvPicPr>
          <p:nvPr/>
        </p:nvPicPr>
        <p:blipFill>
          <a:blip r:embed="rId3" cstate="print"/>
          <a:srcRect/>
          <a:stretch>
            <a:fillRect/>
          </a:stretch>
        </p:blipFill>
        <p:spPr bwMode="auto">
          <a:xfrm>
            <a:off x="2107408" y="3214688"/>
            <a:ext cx="5450681" cy="1104900"/>
          </a:xfrm>
          <a:prstGeom prst="rect">
            <a:avLst/>
          </a:prstGeom>
          <a:ln>
            <a:headEnd/>
            <a:tailEnd/>
          </a:ln>
        </p:spPr>
        <p:style>
          <a:lnRef idx="2">
            <a:schemeClr val="accent5"/>
          </a:lnRef>
          <a:fillRef idx="1">
            <a:schemeClr val="lt1"/>
          </a:fillRef>
          <a:effectRef idx="0">
            <a:schemeClr val="accent5"/>
          </a:effectRef>
          <a:fontRef idx="minor">
            <a:schemeClr val="dk1"/>
          </a:fontRef>
        </p:style>
      </p:pic>
      <p:pic>
        <p:nvPicPr>
          <p:cNvPr id="27651" name="Picture 3"/>
          <p:cNvPicPr>
            <a:picLocks noChangeAspect="1" noChangeArrowheads="1"/>
          </p:cNvPicPr>
          <p:nvPr/>
        </p:nvPicPr>
        <p:blipFill>
          <a:blip r:embed="rId4" cstate="print"/>
          <a:srcRect/>
          <a:stretch>
            <a:fillRect/>
          </a:stretch>
        </p:blipFill>
        <p:spPr bwMode="auto">
          <a:xfrm>
            <a:off x="2214564" y="4714875"/>
            <a:ext cx="5099447" cy="857250"/>
          </a:xfrm>
          <a:prstGeom prst="rect">
            <a:avLst/>
          </a:prstGeom>
          <a:ln>
            <a:headEnd/>
            <a:tailEnd/>
          </a:ln>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xmlns="" val="162110864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1 Título"/>
          <p:cNvSpPr>
            <a:spLocks noGrp="1"/>
          </p:cNvSpPr>
          <p:nvPr>
            <p:ph type="title"/>
          </p:nvPr>
        </p:nvSpPr>
        <p:spPr>
          <a:xfrm>
            <a:off x="785786" y="642918"/>
            <a:ext cx="7514035" cy="847432"/>
          </a:xfrm>
        </p:spPr>
        <p:txBody>
          <a:bodyPr/>
          <a:lstStyle/>
          <a:p>
            <a:r>
              <a:rPr lang="es-PE" dirty="0" smtClean="0"/>
              <a:t>RDA: Ciencia</a:t>
            </a:r>
          </a:p>
        </p:txBody>
      </p:sp>
      <p:pic>
        <p:nvPicPr>
          <p:cNvPr id="263171" name="Picture 3"/>
          <p:cNvPicPr>
            <a:picLocks noChangeAspect="1" noChangeArrowheads="1"/>
          </p:cNvPicPr>
          <p:nvPr/>
        </p:nvPicPr>
        <p:blipFill>
          <a:blip r:embed="rId2" cstate="print"/>
          <a:srcRect/>
          <a:stretch>
            <a:fillRect/>
          </a:stretch>
        </p:blipFill>
        <p:spPr bwMode="auto">
          <a:xfrm>
            <a:off x="1678761" y="1857366"/>
            <a:ext cx="5879337" cy="3666113"/>
          </a:xfrm>
          <a:prstGeom prst="rect">
            <a:avLst/>
          </a:prstGeom>
          <a:ln>
            <a:headEnd/>
            <a:tailEnd/>
          </a:ln>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xmlns="" val="184097533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p:cNvPicPr>
            <a:picLocks noChangeAspect="1" noChangeArrowheads="1"/>
          </p:cNvPicPr>
          <p:nvPr/>
        </p:nvPicPr>
        <p:blipFill>
          <a:blip r:embed="rId2" cstate="print"/>
          <a:srcRect/>
          <a:stretch>
            <a:fillRect/>
          </a:stretch>
        </p:blipFill>
        <p:spPr bwMode="auto">
          <a:xfrm>
            <a:off x="1414462" y="2714621"/>
            <a:ext cx="6586538" cy="1724025"/>
          </a:xfrm>
          <a:prstGeom prst="rect">
            <a:avLst/>
          </a:prstGeom>
          <a:noFill/>
          <a:ln w="9525">
            <a:noFill/>
            <a:miter lim="800000"/>
            <a:headEnd/>
            <a:tailEnd/>
          </a:ln>
        </p:spPr>
      </p:pic>
      <p:pic>
        <p:nvPicPr>
          <p:cNvPr id="314371" name="Picture 3"/>
          <p:cNvPicPr>
            <a:picLocks noChangeAspect="1" noChangeArrowheads="1"/>
          </p:cNvPicPr>
          <p:nvPr/>
        </p:nvPicPr>
        <p:blipFill>
          <a:blip r:embed="rId3" cstate="print"/>
          <a:srcRect/>
          <a:stretch>
            <a:fillRect/>
          </a:stretch>
        </p:blipFill>
        <p:spPr bwMode="auto">
          <a:xfrm>
            <a:off x="1407320" y="1071548"/>
            <a:ext cx="6593681" cy="1724025"/>
          </a:xfrm>
          <a:prstGeom prst="rect">
            <a:avLst/>
          </a:prstGeom>
          <a:noFill/>
          <a:ln w="9525">
            <a:noFill/>
            <a:miter lim="800000"/>
            <a:headEnd/>
            <a:tailEnd/>
          </a:ln>
        </p:spPr>
      </p:pic>
      <p:sp>
        <p:nvSpPr>
          <p:cNvPr id="10" name="9 Título"/>
          <p:cNvSpPr>
            <a:spLocks noGrp="1"/>
          </p:cNvSpPr>
          <p:nvPr>
            <p:ph type="title"/>
          </p:nvPr>
        </p:nvSpPr>
        <p:spPr>
          <a:xfrm>
            <a:off x="947142" y="1"/>
            <a:ext cx="7514035" cy="1081060"/>
          </a:xfrm>
        </p:spPr>
        <p:txBody>
          <a:bodyPr>
            <a:normAutofit/>
          </a:bodyPr>
          <a:lstStyle/>
          <a:p>
            <a:r>
              <a:rPr lang="es-PE" dirty="0" smtClean="0"/>
              <a:t>RDA y Competencias … el caso de comunicación</a:t>
            </a:r>
            <a:endParaRPr lang="es-PE" dirty="0"/>
          </a:p>
        </p:txBody>
      </p:sp>
      <p:pic>
        <p:nvPicPr>
          <p:cNvPr id="314372" name="Picture 4"/>
          <p:cNvPicPr>
            <a:picLocks noChangeAspect="1" noChangeArrowheads="1"/>
          </p:cNvPicPr>
          <p:nvPr/>
        </p:nvPicPr>
        <p:blipFill>
          <a:blip r:embed="rId4" cstate="print"/>
          <a:srcRect/>
          <a:stretch>
            <a:fillRect/>
          </a:stretch>
        </p:blipFill>
        <p:spPr bwMode="auto">
          <a:xfrm>
            <a:off x="1464447" y="4429134"/>
            <a:ext cx="6429420" cy="2415065"/>
          </a:xfrm>
          <a:prstGeom prst="rect">
            <a:avLst/>
          </a:prstGeom>
          <a:noFill/>
          <a:ln w="9525">
            <a:noFill/>
            <a:miter lim="800000"/>
            <a:headEnd/>
            <a:tailEnd/>
          </a:ln>
        </p:spPr>
      </p:pic>
    </p:spTree>
    <p:extLst>
      <p:ext uri="{BB962C8B-B14F-4D97-AF65-F5344CB8AC3E}">
        <p14:creationId xmlns:p14="http://schemas.microsoft.com/office/powerpoint/2010/main" xmlns="" val="182493179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Título"/>
          <p:cNvSpPr>
            <a:spLocks noGrp="1"/>
          </p:cNvSpPr>
          <p:nvPr>
            <p:ph type="title"/>
          </p:nvPr>
        </p:nvSpPr>
        <p:spPr>
          <a:xfrm>
            <a:off x="1128474" y="0"/>
            <a:ext cx="7514035" cy="1752599"/>
          </a:xfrm>
        </p:spPr>
        <p:txBody>
          <a:bodyPr>
            <a:normAutofit/>
          </a:bodyPr>
          <a:lstStyle/>
          <a:p>
            <a:r>
              <a:rPr lang="es-PE" dirty="0" smtClean="0"/>
              <a:t>RDA y Competencias … el caso de matemática</a:t>
            </a:r>
            <a:endParaRPr lang="es-PE" dirty="0"/>
          </a:p>
        </p:txBody>
      </p:sp>
      <p:pic>
        <p:nvPicPr>
          <p:cNvPr id="1116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54607" y="1340770"/>
            <a:ext cx="6474086" cy="12249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CuadroTexto"/>
          <p:cNvSpPr txBox="1"/>
          <p:nvPr/>
        </p:nvSpPr>
        <p:spPr>
          <a:xfrm>
            <a:off x="5922150" y="5661248"/>
            <a:ext cx="1674186" cy="95410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s-PE" sz="1400" dirty="0"/>
              <a:t>Rutas de Aprendizaje – Matemática – Fascículo General</a:t>
            </a:r>
          </a:p>
        </p:txBody>
      </p:sp>
      <p:pic>
        <p:nvPicPr>
          <p:cNvPr id="11161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66323" y="2996954"/>
            <a:ext cx="5250656" cy="2447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7329708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A manera de resumen …</a:t>
            </a:r>
            <a:endParaRPr lang="es-PE" dirty="0"/>
          </a:p>
        </p:txBody>
      </p:sp>
      <p:graphicFrame>
        <p:nvGraphicFramePr>
          <p:cNvPr id="3" name="2 Diagrama"/>
          <p:cNvGraphicFramePr/>
          <p:nvPr>
            <p:extLst>
              <p:ext uri="{D42A27DB-BD31-4B8C-83A1-F6EECF244321}">
                <p14:modId xmlns:p14="http://schemas.microsoft.com/office/powerpoint/2010/main" xmlns="" val="3947006513"/>
              </p:ext>
            </p:extLst>
          </p:nvPr>
        </p:nvGraphicFramePr>
        <p:xfrm>
          <a:off x="2067142" y="2067560"/>
          <a:ext cx="584005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34383219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1538" y="0"/>
            <a:ext cx="7514035" cy="1038243"/>
          </a:xfrm>
        </p:spPr>
        <p:txBody>
          <a:bodyPr>
            <a:normAutofit/>
          </a:bodyPr>
          <a:lstStyle/>
          <a:p>
            <a:r>
              <a:rPr lang="es-PE" dirty="0" smtClean="0"/>
              <a:t>Marco Curricular: Competencias (ejemplo)</a:t>
            </a:r>
            <a:endParaRPr lang="es-PE" dirty="0"/>
          </a:p>
        </p:txBody>
      </p:sp>
      <p:pic>
        <p:nvPicPr>
          <p:cNvPr id="400386" name="Picture 2"/>
          <p:cNvPicPr>
            <a:picLocks noChangeAspect="1" noChangeArrowheads="1"/>
          </p:cNvPicPr>
          <p:nvPr/>
        </p:nvPicPr>
        <p:blipFill>
          <a:blip r:embed="rId2"/>
          <a:srcRect/>
          <a:stretch>
            <a:fillRect/>
          </a:stretch>
        </p:blipFill>
        <p:spPr bwMode="auto">
          <a:xfrm>
            <a:off x="2696754" y="1214422"/>
            <a:ext cx="3536156" cy="1333500"/>
          </a:xfrm>
          <a:prstGeom prst="rect">
            <a:avLst/>
          </a:prstGeom>
          <a:noFill/>
          <a:ln w="9525">
            <a:noFill/>
            <a:miter lim="800000"/>
            <a:headEnd/>
            <a:tailEnd/>
          </a:ln>
        </p:spPr>
      </p:pic>
      <p:pic>
        <p:nvPicPr>
          <p:cNvPr id="400387" name="Picture 3"/>
          <p:cNvPicPr>
            <a:picLocks noChangeAspect="1" noChangeArrowheads="1"/>
          </p:cNvPicPr>
          <p:nvPr/>
        </p:nvPicPr>
        <p:blipFill>
          <a:blip r:embed="rId3"/>
          <a:srcRect/>
          <a:stretch>
            <a:fillRect/>
          </a:stretch>
        </p:blipFill>
        <p:spPr bwMode="auto">
          <a:xfrm>
            <a:off x="1357290" y="2571745"/>
            <a:ext cx="1601138" cy="3500462"/>
          </a:xfrm>
          <a:prstGeom prst="rect">
            <a:avLst/>
          </a:prstGeom>
          <a:noFill/>
          <a:ln w="9525">
            <a:noFill/>
            <a:miter lim="800000"/>
            <a:headEnd/>
            <a:tailEnd/>
          </a:ln>
        </p:spPr>
      </p:pic>
      <p:pic>
        <p:nvPicPr>
          <p:cNvPr id="400388" name="Picture 4"/>
          <p:cNvPicPr>
            <a:picLocks noChangeAspect="1" noChangeArrowheads="1"/>
          </p:cNvPicPr>
          <p:nvPr/>
        </p:nvPicPr>
        <p:blipFill>
          <a:blip r:embed="rId4"/>
          <a:srcRect/>
          <a:stretch>
            <a:fillRect/>
          </a:stretch>
        </p:blipFill>
        <p:spPr bwMode="auto">
          <a:xfrm>
            <a:off x="2964645" y="2571744"/>
            <a:ext cx="1570476" cy="2643206"/>
          </a:xfrm>
          <a:prstGeom prst="rect">
            <a:avLst/>
          </a:prstGeom>
          <a:noFill/>
          <a:ln w="9525">
            <a:noFill/>
            <a:miter lim="800000"/>
            <a:headEnd/>
            <a:tailEnd/>
          </a:ln>
        </p:spPr>
      </p:pic>
      <p:pic>
        <p:nvPicPr>
          <p:cNvPr id="400389" name="Picture 5"/>
          <p:cNvPicPr>
            <a:picLocks noChangeAspect="1" noChangeArrowheads="1"/>
          </p:cNvPicPr>
          <p:nvPr/>
        </p:nvPicPr>
        <p:blipFill>
          <a:blip r:embed="rId5"/>
          <a:srcRect/>
          <a:stretch>
            <a:fillRect/>
          </a:stretch>
        </p:blipFill>
        <p:spPr bwMode="auto">
          <a:xfrm>
            <a:off x="4572000" y="2571744"/>
            <a:ext cx="1665831" cy="3286148"/>
          </a:xfrm>
          <a:prstGeom prst="rect">
            <a:avLst/>
          </a:prstGeom>
          <a:noFill/>
          <a:ln w="9525">
            <a:noFill/>
            <a:miter lim="800000"/>
            <a:headEnd/>
            <a:tailEnd/>
          </a:ln>
        </p:spPr>
      </p:pic>
      <p:pic>
        <p:nvPicPr>
          <p:cNvPr id="400390" name="Picture 6"/>
          <p:cNvPicPr>
            <a:picLocks noChangeAspect="1" noChangeArrowheads="1"/>
          </p:cNvPicPr>
          <p:nvPr/>
        </p:nvPicPr>
        <p:blipFill>
          <a:blip r:embed="rId6"/>
          <a:srcRect/>
          <a:stretch>
            <a:fillRect/>
          </a:stretch>
        </p:blipFill>
        <p:spPr bwMode="auto">
          <a:xfrm>
            <a:off x="6257925" y="2571745"/>
            <a:ext cx="1595133" cy="3286148"/>
          </a:xfrm>
          <a:prstGeom prst="rect">
            <a:avLst/>
          </a:prstGeom>
          <a:noFill/>
          <a:ln w="9525">
            <a:noFill/>
            <a:miter lim="800000"/>
            <a:headEnd/>
            <a:tailEnd/>
          </a:ln>
        </p:spPr>
      </p:pic>
    </p:spTree>
    <p:extLst>
      <p:ext uri="{BB962C8B-B14F-4D97-AF65-F5344CB8AC3E}">
        <p14:creationId xmlns:p14="http://schemas.microsoft.com/office/powerpoint/2010/main" xmlns="" val="104938819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Título"/>
          <p:cNvSpPr>
            <a:spLocks noGrp="1"/>
          </p:cNvSpPr>
          <p:nvPr>
            <p:ph type="title"/>
          </p:nvPr>
        </p:nvSpPr>
        <p:spPr>
          <a:xfrm>
            <a:off x="500034" y="0"/>
            <a:ext cx="7514035" cy="1071546"/>
          </a:xfrm>
        </p:spPr>
        <p:txBody>
          <a:bodyPr>
            <a:normAutofit/>
          </a:bodyPr>
          <a:lstStyle/>
          <a:p>
            <a:r>
              <a:rPr lang="es-PE" sz="3200" dirty="0" smtClean="0"/>
              <a:t>A manera de ejemplo</a:t>
            </a:r>
          </a:p>
        </p:txBody>
      </p:sp>
      <p:sp>
        <p:nvSpPr>
          <p:cNvPr id="87043" name="2 Marcador de contenido"/>
          <p:cNvSpPr>
            <a:spLocks noGrp="1"/>
          </p:cNvSpPr>
          <p:nvPr>
            <p:ph sz="quarter" idx="1"/>
          </p:nvPr>
        </p:nvSpPr>
        <p:spPr>
          <a:xfrm>
            <a:off x="751114" y="1576886"/>
            <a:ext cx="8229600" cy="4823915"/>
          </a:xfrm>
        </p:spPr>
        <p:style>
          <a:lnRef idx="0">
            <a:scrgbClr r="0" g="0" b="0"/>
          </a:lnRef>
          <a:fillRef idx="1001">
            <a:schemeClr val="lt1"/>
          </a:fillRef>
          <a:effectRef idx="0">
            <a:scrgbClr r="0" g="0" b="0"/>
          </a:effectRef>
          <a:fontRef idx="major"/>
        </p:style>
        <p:txBody>
          <a:bodyPr>
            <a:normAutofit lnSpcReduction="10000"/>
          </a:bodyPr>
          <a:lstStyle/>
          <a:p>
            <a:r>
              <a:rPr lang="es-PE" sz="2400" dirty="0" smtClean="0"/>
              <a:t>El profesor Martin se opone a trabajar por competencias; porque el no considera correcto que sus estudiantes compitan entre ellos, él – asegura – les enseña a todos por igual y no busca que sean competitivos (idea que además le parece neoliberal); como su colega tienes que explicarle que el trabajo por competencias no tiene nada que ver con “competir”, sino con:</a:t>
            </a:r>
            <a:br>
              <a:rPr lang="es-PE" sz="2400" dirty="0" smtClean="0"/>
            </a:br>
            <a:r>
              <a:rPr lang="es-PE" sz="2400" dirty="0" smtClean="0"/>
              <a:t/>
            </a:r>
            <a:br>
              <a:rPr lang="es-PE" sz="2400" dirty="0" smtClean="0"/>
            </a:br>
            <a:r>
              <a:rPr lang="es-PE" sz="2400" dirty="0" smtClean="0">
                <a:solidFill>
                  <a:schemeClr val="bg2">
                    <a:lumMod val="10000"/>
                  </a:schemeClr>
                </a:solidFill>
              </a:rPr>
              <a:t>A. Saber hacer cosas</a:t>
            </a:r>
            <a:br>
              <a:rPr lang="es-PE" sz="2400" dirty="0" smtClean="0">
                <a:solidFill>
                  <a:schemeClr val="bg2">
                    <a:lumMod val="10000"/>
                  </a:schemeClr>
                </a:solidFill>
              </a:rPr>
            </a:br>
            <a:r>
              <a:rPr lang="es-PE" sz="2400" dirty="0" smtClean="0">
                <a:solidFill>
                  <a:schemeClr val="bg2">
                    <a:lumMod val="10000"/>
                  </a:schemeClr>
                </a:solidFill>
              </a:rPr>
              <a:t>B. Saber ser y convivir</a:t>
            </a:r>
            <a:br>
              <a:rPr lang="es-PE" sz="2400" dirty="0" smtClean="0">
                <a:solidFill>
                  <a:schemeClr val="bg2">
                    <a:lumMod val="10000"/>
                  </a:schemeClr>
                </a:solidFill>
              </a:rPr>
            </a:br>
            <a:r>
              <a:rPr lang="es-PE" sz="2400" dirty="0" smtClean="0">
                <a:solidFill>
                  <a:schemeClr val="bg2">
                    <a:lumMod val="10000"/>
                  </a:schemeClr>
                </a:solidFill>
              </a:rPr>
              <a:t>C. </a:t>
            </a:r>
            <a:r>
              <a:rPr lang="es-PE" dirty="0" smtClean="0">
                <a:solidFill>
                  <a:schemeClr val="bg2">
                    <a:lumMod val="10000"/>
                  </a:schemeClr>
                </a:solidFill>
              </a:rPr>
              <a:t>Saber actuar complejo </a:t>
            </a:r>
            <a:br>
              <a:rPr lang="es-PE" dirty="0" smtClean="0">
                <a:solidFill>
                  <a:schemeClr val="bg2">
                    <a:lumMod val="10000"/>
                  </a:schemeClr>
                </a:solidFill>
              </a:rPr>
            </a:br>
            <a:r>
              <a:rPr lang="es-PE" dirty="0" smtClean="0">
                <a:solidFill>
                  <a:schemeClr val="bg2">
                    <a:lumMod val="10000"/>
                  </a:schemeClr>
                </a:solidFill>
              </a:rPr>
              <a:t>D. </a:t>
            </a:r>
            <a:r>
              <a:rPr lang="es-PE" sz="2400" dirty="0" smtClean="0">
                <a:solidFill>
                  <a:schemeClr val="bg2">
                    <a:lumMod val="10000"/>
                  </a:schemeClr>
                </a:solidFill>
              </a:rPr>
              <a:t>Saber hacer eficiente y ético</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normAutofit/>
          </a:bodyPr>
          <a:lstStyle/>
          <a:p>
            <a:r>
              <a:rPr lang="es-PE" dirty="0" smtClean="0"/>
              <a:t>Capacidades</a:t>
            </a:r>
            <a:endParaRPr lang="es-PE" dirty="0"/>
          </a:p>
        </p:txBody>
      </p:sp>
      <p:sp>
        <p:nvSpPr>
          <p:cNvPr id="5" name="4 Subtítulo"/>
          <p:cNvSpPr>
            <a:spLocks noGrp="1"/>
          </p:cNvSpPr>
          <p:nvPr>
            <p:ph type="subTitle" idx="1"/>
          </p:nvPr>
        </p:nvSpPr>
        <p:spPr/>
        <p:txBody>
          <a:bodyPr/>
          <a:lstStyle/>
          <a:p>
            <a:endParaRPr lang="es-PE"/>
          </a:p>
        </p:txBody>
      </p:sp>
    </p:spTree>
    <p:extLst>
      <p:ext uri="{BB962C8B-B14F-4D97-AF65-F5344CB8AC3E}">
        <p14:creationId xmlns:p14="http://schemas.microsoft.com/office/powerpoint/2010/main" xmlns="" val="2035200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Conceptos Previos</a:t>
            </a:r>
            <a:endParaRPr lang="es-PE" dirty="0"/>
          </a:p>
        </p:txBody>
      </p:sp>
      <p:sp>
        <p:nvSpPr>
          <p:cNvPr id="3" name="2 Marcador de contenido"/>
          <p:cNvSpPr>
            <a:spLocks noGrp="1"/>
          </p:cNvSpPr>
          <p:nvPr>
            <p:ph sz="quarter" idx="1"/>
          </p:nvPr>
        </p:nvSpPr>
        <p:spPr/>
        <p:txBody>
          <a:bodyPr/>
          <a:lstStyle/>
          <a:p>
            <a:pPr>
              <a:lnSpc>
                <a:spcPct val="150000"/>
              </a:lnSpc>
            </a:pPr>
            <a:r>
              <a:rPr lang="es-PE" sz="4800" dirty="0" smtClean="0"/>
              <a:t>Conocimiento</a:t>
            </a:r>
          </a:p>
          <a:p>
            <a:pPr>
              <a:lnSpc>
                <a:spcPct val="150000"/>
              </a:lnSpc>
            </a:pPr>
            <a:r>
              <a:rPr lang="es-PE" sz="4800" dirty="0" smtClean="0"/>
              <a:t>Comprensión</a:t>
            </a:r>
          </a:p>
          <a:p>
            <a:pPr>
              <a:lnSpc>
                <a:spcPct val="150000"/>
              </a:lnSpc>
            </a:pPr>
            <a:r>
              <a:rPr lang="es-PE" sz="4800" dirty="0" smtClean="0"/>
              <a:t>Aplicación</a:t>
            </a:r>
          </a:p>
          <a:p>
            <a:endParaRPr lang="es-PE" dirty="0"/>
          </a:p>
        </p:txBody>
      </p:sp>
    </p:spTree>
    <p:extLst>
      <p:ext uri="{BB962C8B-B14F-4D97-AF65-F5344CB8AC3E}">
        <p14:creationId xmlns:p14="http://schemas.microsoft.com/office/powerpoint/2010/main" xmlns="" val="313211387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85786" y="785794"/>
            <a:ext cx="7498080" cy="5483696"/>
          </a:xfrm>
        </p:spPr>
        <p:txBody>
          <a:bodyPr/>
          <a:lstStyle/>
          <a:p>
            <a:pPr marL="92075" lvl="0" indent="-9525">
              <a:buNone/>
            </a:pPr>
            <a:r>
              <a:rPr lang="es-ES" b="1" dirty="0" smtClean="0"/>
              <a:t>Rafael le pide a sus estudiantes que señalen las ideas principales del texto leído. Al hacerlo, ellos están desarrollando principalmente una:</a:t>
            </a:r>
            <a:endParaRPr lang="es-ES" dirty="0" smtClean="0"/>
          </a:p>
          <a:p>
            <a:pPr marL="92075" indent="-9525">
              <a:buNone/>
            </a:pPr>
            <a:endParaRPr lang="es-ES" dirty="0" smtClean="0"/>
          </a:p>
          <a:p>
            <a:pPr marL="596900" indent="-514350">
              <a:buFont typeface="+mj-lt"/>
              <a:buAutoNum type="alphaLcParenR"/>
            </a:pPr>
            <a:r>
              <a:rPr lang="es-ES" dirty="0" smtClean="0"/>
              <a:t>capacidad		</a:t>
            </a:r>
          </a:p>
          <a:p>
            <a:pPr marL="596900" indent="-514350">
              <a:buFont typeface="+mj-lt"/>
              <a:buAutoNum type="alphaLcParenR"/>
            </a:pPr>
            <a:r>
              <a:rPr lang="es-ES" dirty="0" smtClean="0"/>
              <a:t>competencia</a:t>
            </a:r>
          </a:p>
          <a:p>
            <a:pPr marL="596900" indent="-514350">
              <a:buFont typeface="+mj-lt"/>
              <a:buAutoNum type="alphaLcParenR"/>
            </a:pPr>
            <a:r>
              <a:rPr lang="es-ES" dirty="0" smtClean="0"/>
              <a:t>estrategia</a:t>
            </a:r>
          </a:p>
          <a:p>
            <a:pPr marL="596900" indent="-514350">
              <a:buFont typeface="+mj-lt"/>
              <a:buAutoNum type="alphaLcParenR"/>
            </a:pPr>
            <a:r>
              <a:rPr lang="es-ES" dirty="0" smtClean="0"/>
              <a:t>actitud</a:t>
            </a:r>
          </a:p>
          <a:p>
            <a:endParaRPr lang="es-ES" dirty="0"/>
          </a:p>
        </p:txBody>
      </p:sp>
    </p:spTree>
    <p:extLst>
      <p:ext uri="{BB962C8B-B14F-4D97-AF65-F5344CB8AC3E}">
        <p14:creationId xmlns:p14="http://schemas.microsoft.com/office/powerpoint/2010/main" xmlns="" val="372872275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7" name="Text Box 87"/>
          <p:cNvSpPr txBox="1">
            <a:spLocks noChangeArrowheads="1"/>
          </p:cNvSpPr>
          <p:nvPr/>
        </p:nvSpPr>
        <p:spPr bwMode="auto">
          <a:xfrm>
            <a:off x="1678761" y="500042"/>
            <a:ext cx="5657850" cy="954107"/>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spAutoFit/>
          </a:bodyPr>
          <a:lstStyle/>
          <a:p>
            <a:pPr>
              <a:spcBef>
                <a:spcPct val="50000"/>
              </a:spcBef>
            </a:pPr>
            <a:r>
              <a:rPr lang="es-MX" sz="2800" b="1" dirty="0">
                <a:solidFill>
                  <a:schemeClr val="accent1">
                    <a:lumMod val="50000"/>
                  </a:schemeClr>
                </a:solidFill>
                <a:effectLst>
                  <a:outerShdw blurRad="38100" dist="38100" dir="2700000" algn="tl">
                    <a:srgbClr val="000000"/>
                  </a:outerShdw>
                </a:effectLst>
              </a:rPr>
              <a:t>¿QUÉ ENTENDEMOS POR CAPACIDADES*?</a:t>
            </a:r>
            <a:endParaRPr lang="es-ES" sz="2800" b="1" dirty="0">
              <a:solidFill>
                <a:schemeClr val="accent1">
                  <a:lumMod val="50000"/>
                </a:schemeClr>
              </a:solidFill>
              <a:effectLst>
                <a:outerShdw blurRad="38100" dist="38100" dir="2700000" algn="tl">
                  <a:srgbClr val="000000"/>
                </a:outerShdw>
              </a:effectLst>
            </a:endParaRPr>
          </a:p>
        </p:txBody>
      </p:sp>
      <p:sp>
        <p:nvSpPr>
          <p:cNvPr id="5208" name="Text Box 88"/>
          <p:cNvSpPr txBox="1">
            <a:spLocks noChangeArrowheads="1"/>
          </p:cNvSpPr>
          <p:nvPr/>
        </p:nvSpPr>
        <p:spPr bwMode="auto">
          <a:xfrm>
            <a:off x="1625183" y="1857366"/>
            <a:ext cx="5886450" cy="4401205"/>
          </a:xfrm>
          <a:prstGeom prst="rect">
            <a:avLst/>
          </a:prstGeom>
          <a:noFill/>
          <a:ln w="9525">
            <a:noFill/>
            <a:miter lim="800000"/>
            <a:headEnd/>
            <a:tailEnd/>
          </a:ln>
          <a:effectLst/>
        </p:spPr>
        <p:txBody>
          <a:bodyPr>
            <a:spAutoFit/>
          </a:bodyPr>
          <a:lstStyle/>
          <a:p>
            <a:pPr>
              <a:spcBef>
                <a:spcPct val="50000"/>
              </a:spcBef>
            </a:pPr>
            <a:r>
              <a:rPr lang="es-ES" sz="2800" b="1" u="sng" dirty="0">
                <a:latin typeface="Arial" pitchFamily="34" charset="0"/>
              </a:rPr>
              <a:t>Las capacidades son potencialidades</a:t>
            </a:r>
            <a:r>
              <a:rPr lang="es-ES" sz="2800" b="1" dirty="0">
                <a:latin typeface="Arial" pitchFamily="34" charset="0"/>
              </a:rPr>
              <a:t> inherentes a la persona</a:t>
            </a:r>
            <a:r>
              <a:rPr lang="es-MX" sz="2800" b="1" dirty="0">
                <a:latin typeface="Arial" pitchFamily="34" charset="0"/>
              </a:rPr>
              <a:t> </a:t>
            </a:r>
            <a:r>
              <a:rPr lang="es-ES" sz="2800" b="1" dirty="0">
                <a:latin typeface="Arial" pitchFamily="34" charset="0"/>
              </a:rPr>
              <a:t>y que ésta </a:t>
            </a:r>
            <a:r>
              <a:rPr lang="es-ES" sz="2800" b="1" u="sng" dirty="0">
                <a:latin typeface="Arial" pitchFamily="34" charset="0"/>
              </a:rPr>
              <a:t>puede desarrollar a lo largo de toda su vida,</a:t>
            </a:r>
            <a:r>
              <a:rPr lang="es-ES" sz="2800" b="1" dirty="0">
                <a:latin typeface="Arial" pitchFamily="34" charset="0"/>
              </a:rPr>
              <a:t> dando</a:t>
            </a:r>
            <a:r>
              <a:rPr lang="es-MX" sz="2800" b="1" dirty="0">
                <a:latin typeface="Arial" pitchFamily="34" charset="0"/>
              </a:rPr>
              <a:t> </a:t>
            </a:r>
            <a:r>
              <a:rPr lang="es-ES" sz="2800" b="1" dirty="0">
                <a:latin typeface="Arial" pitchFamily="34" charset="0"/>
              </a:rPr>
              <a:t>lugar a la determinación de los logros educativos. Ellas</a:t>
            </a:r>
            <a:r>
              <a:rPr lang="es-MX" sz="2800" b="1" dirty="0">
                <a:latin typeface="Arial" pitchFamily="34" charset="0"/>
              </a:rPr>
              <a:t> </a:t>
            </a:r>
            <a:r>
              <a:rPr lang="es-ES" sz="2800" b="1" u="sng" dirty="0">
                <a:latin typeface="Arial" pitchFamily="34" charset="0"/>
              </a:rPr>
              <a:t>se cimentan en la interrelación de procesos cognitivos, socio</a:t>
            </a:r>
            <a:r>
              <a:rPr lang="es-MX" sz="2800" b="1" u="sng" dirty="0">
                <a:latin typeface="Arial" pitchFamily="34" charset="0"/>
              </a:rPr>
              <a:t> </a:t>
            </a:r>
            <a:r>
              <a:rPr lang="es-ES" sz="2800" b="1" u="sng" dirty="0">
                <a:latin typeface="Arial" pitchFamily="34" charset="0"/>
              </a:rPr>
              <a:t>afectivos</a:t>
            </a:r>
            <a:r>
              <a:rPr lang="es-MX" sz="2800" b="1" u="sng" dirty="0">
                <a:latin typeface="Arial" pitchFamily="34" charset="0"/>
              </a:rPr>
              <a:t> </a:t>
            </a:r>
            <a:r>
              <a:rPr lang="es-ES" sz="2800" b="1" u="sng" dirty="0">
                <a:latin typeface="Arial" pitchFamily="34" charset="0"/>
              </a:rPr>
              <a:t>y motores.</a:t>
            </a:r>
            <a:endParaRPr lang="es-ES" sz="2800" b="1" u="sng" dirty="0"/>
          </a:p>
        </p:txBody>
      </p:sp>
    </p:spTree>
    <p:extLst>
      <p:ext uri="{BB962C8B-B14F-4D97-AF65-F5344CB8AC3E}">
        <p14:creationId xmlns:p14="http://schemas.microsoft.com/office/powerpoint/2010/main" xmlns="" val="376445262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Capacidad</a:t>
            </a:r>
            <a:endParaRPr lang="es-PE" dirty="0"/>
          </a:p>
        </p:txBody>
      </p:sp>
      <p:sp>
        <p:nvSpPr>
          <p:cNvPr id="7" name="AutoShape 3"/>
          <p:cNvSpPr>
            <a:spLocks noChangeAspect="1" noChangeArrowheads="1" noTextEdit="1"/>
          </p:cNvSpPr>
          <p:nvPr/>
        </p:nvSpPr>
        <p:spPr bwMode="auto">
          <a:xfrm>
            <a:off x="1980011" y="2276477"/>
            <a:ext cx="5584031" cy="2676525"/>
          </a:xfrm>
          <a:prstGeom prst="rect">
            <a:avLst/>
          </a:prstGeom>
          <a:noFill/>
          <a:ln w="9525">
            <a:noFill/>
            <a:miter lim="800000"/>
            <a:headEnd/>
            <a:tailEnd/>
          </a:ln>
        </p:spPr>
        <p:txBody>
          <a:bodyPr/>
          <a:lstStyle/>
          <a:p>
            <a:endParaRPr lang="es-PE"/>
          </a:p>
        </p:txBody>
      </p:sp>
      <p:sp>
        <p:nvSpPr>
          <p:cNvPr id="9" name="AutoShape 3"/>
          <p:cNvSpPr>
            <a:spLocks noChangeAspect="1" noChangeArrowheads="1" noTextEdit="1"/>
          </p:cNvSpPr>
          <p:nvPr/>
        </p:nvSpPr>
        <p:spPr bwMode="auto">
          <a:xfrm>
            <a:off x="1980011" y="2276477"/>
            <a:ext cx="5584031" cy="2676525"/>
          </a:xfrm>
          <a:prstGeom prst="rect">
            <a:avLst/>
          </a:prstGeom>
          <a:noFill/>
          <a:ln w="9525">
            <a:noFill/>
            <a:miter lim="800000"/>
            <a:headEnd/>
            <a:tailEnd/>
          </a:ln>
        </p:spPr>
        <p:txBody>
          <a:bodyPr/>
          <a:lstStyle/>
          <a:p>
            <a:endParaRPr lang="es-PE"/>
          </a:p>
        </p:txBody>
      </p:sp>
      <p:grpSp>
        <p:nvGrpSpPr>
          <p:cNvPr id="3" name="Group 4"/>
          <p:cNvGrpSpPr>
            <a:grpSpLocks/>
          </p:cNvGrpSpPr>
          <p:nvPr/>
        </p:nvGrpSpPr>
        <p:grpSpPr bwMode="auto">
          <a:xfrm>
            <a:off x="1285852" y="3143250"/>
            <a:ext cx="2402705" cy="822327"/>
            <a:chOff x="712" y="2092"/>
            <a:chExt cx="1426" cy="406"/>
          </a:xfrm>
        </p:grpSpPr>
        <p:sp>
          <p:nvSpPr>
            <p:cNvPr id="11" name="Freeform 5"/>
            <p:cNvSpPr>
              <a:spLocks/>
            </p:cNvSpPr>
            <p:nvPr/>
          </p:nvSpPr>
          <p:spPr bwMode="auto">
            <a:xfrm>
              <a:off x="712" y="2092"/>
              <a:ext cx="1410" cy="388"/>
            </a:xfrm>
            <a:custGeom>
              <a:avLst/>
              <a:gdLst>
                <a:gd name="T0" fmla="*/ 1057 w 1410"/>
                <a:gd name="T1" fmla="*/ 0 h 388"/>
                <a:gd name="T2" fmla="*/ 0 w 1410"/>
                <a:gd name="T3" fmla="*/ 0 h 388"/>
                <a:gd name="T4" fmla="*/ 0 w 1410"/>
                <a:gd name="T5" fmla="*/ 388 h 388"/>
                <a:gd name="T6" fmla="*/ 1057 w 1410"/>
                <a:gd name="T7" fmla="*/ 388 h 388"/>
                <a:gd name="T8" fmla="*/ 1410 w 1410"/>
                <a:gd name="T9" fmla="*/ 194 h 388"/>
                <a:gd name="T10" fmla="*/ 1057 w 1410"/>
                <a:gd name="T11" fmla="*/ 0 h 388"/>
                <a:gd name="T12" fmla="*/ 0 60000 65536"/>
                <a:gd name="T13" fmla="*/ 0 60000 65536"/>
                <a:gd name="T14" fmla="*/ 0 60000 65536"/>
                <a:gd name="T15" fmla="*/ 0 60000 65536"/>
                <a:gd name="T16" fmla="*/ 0 60000 65536"/>
                <a:gd name="T17" fmla="*/ 0 60000 65536"/>
                <a:gd name="T18" fmla="*/ 0 w 1410"/>
                <a:gd name="T19" fmla="*/ 0 h 388"/>
                <a:gd name="T20" fmla="*/ 1410 w 1410"/>
                <a:gd name="T21" fmla="*/ 388 h 388"/>
              </a:gdLst>
              <a:ahLst/>
              <a:cxnLst>
                <a:cxn ang="T12">
                  <a:pos x="T0" y="T1"/>
                </a:cxn>
                <a:cxn ang="T13">
                  <a:pos x="T2" y="T3"/>
                </a:cxn>
                <a:cxn ang="T14">
                  <a:pos x="T4" y="T5"/>
                </a:cxn>
                <a:cxn ang="T15">
                  <a:pos x="T6" y="T7"/>
                </a:cxn>
                <a:cxn ang="T16">
                  <a:pos x="T8" y="T9"/>
                </a:cxn>
                <a:cxn ang="T17">
                  <a:pos x="T10" y="T11"/>
                </a:cxn>
              </a:cxnLst>
              <a:rect l="T18" t="T19" r="T20" b="T21"/>
              <a:pathLst>
                <a:path w="1410" h="388">
                  <a:moveTo>
                    <a:pt x="1057" y="0"/>
                  </a:moveTo>
                  <a:lnTo>
                    <a:pt x="0" y="0"/>
                  </a:lnTo>
                  <a:lnTo>
                    <a:pt x="0" y="388"/>
                  </a:lnTo>
                  <a:lnTo>
                    <a:pt x="1057" y="388"/>
                  </a:lnTo>
                  <a:lnTo>
                    <a:pt x="1410" y="194"/>
                  </a:lnTo>
                  <a:lnTo>
                    <a:pt x="1057" y="0"/>
                  </a:lnTo>
                  <a:close/>
                </a:path>
              </a:pathLst>
            </a:custGeom>
            <a:solidFill>
              <a:srgbClr val="FF6666"/>
            </a:solidFill>
            <a:ln w="9525">
              <a:noFill/>
              <a:round/>
              <a:headEnd/>
              <a:tailEnd/>
            </a:ln>
          </p:spPr>
          <p:txBody>
            <a:bodyPr/>
            <a:lstStyle/>
            <a:p>
              <a:pPr algn="r"/>
              <a:endParaRPr lang="es-PE" sz="1400"/>
            </a:p>
          </p:txBody>
        </p:sp>
        <p:sp>
          <p:nvSpPr>
            <p:cNvPr id="12" name="Freeform 6"/>
            <p:cNvSpPr>
              <a:spLocks/>
            </p:cNvSpPr>
            <p:nvPr/>
          </p:nvSpPr>
          <p:spPr bwMode="auto">
            <a:xfrm>
              <a:off x="712" y="2092"/>
              <a:ext cx="1410" cy="388"/>
            </a:xfrm>
            <a:custGeom>
              <a:avLst/>
              <a:gdLst>
                <a:gd name="T0" fmla="*/ 1057 w 1410"/>
                <a:gd name="T1" fmla="*/ 0 h 388"/>
                <a:gd name="T2" fmla="*/ 0 w 1410"/>
                <a:gd name="T3" fmla="*/ 0 h 388"/>
                <a:gd name="T4" fmla="*/ 0 w 1410"/>
                <a:gd name="T5" fmla="*/ 388 h 388"/>
                <a:gd name="T6" fmla="*/ 1057 w 1410"/>
                <a:gd name="T7" fmla="*/ 388 h 388"/>
                <a:gd name="T8" fmla="*/ 1410 w 1410"/>
                <a:gd name="T9" fmla="*/ 194 h 388"/>
                <a:gd name="T10" fmla="*/ 1057 w 1410"/>
                <a:gd name="T11" fmla="*/ 0 h 388"/>
                <a:gd name="T12" fmla="*/ 0 60000 65536"/>
                <a:gd name="T13" fmla="*/ 0 60000 65536"/>
                <a:gd name="T14" fmla="*/ 0 60000 65536"/>
                <a:gd name="T15" fmla="*/ 0 60000 65536"/>
                <a:gd name="T16" fmla="*/ 0 60000 65536"/>
                <a:gd name="T17" fmla="*/ 0 60000 65536"/>
                <a:gd name="T18" fmla="*/ 0 w 1410"/>
                <a:gd name="T19" fmla="*/ 0 h 388"/>
                <a:gd name="T20" fmla="*/ 1410 w 1410"/>
                <a:gd name="T21" fmla="*/ 388 h 388"/>
              </a:gdLst>
              <a:ahLst/>
              <a:cxnLst>
                <a:cxn ang="T12">
                  <a:pos x="T0" y="T1"/>
                </a:cxn>
                <a:cxn ang="T13">
                  <a:pos x="T2" y="T3"/>
                </a:cxn>
                <a:cxn ang="T14">
                  <a:pos x="T4" y="T5"/>
                </a:cxn>
                <a:cxn ang="T15">
                  <a:pos x="T6" y="T7"/>
                </a:cxn>
                <a:cxn ang="T16">
                  <a:pos x="T8" y="T9"/>
                </a:cxn>
                <a:cxn ang="T17">
                  <a:pos x="T10" y="T11"/>
                </a:cxn>
              </a:cxnLst>
              <a:rect l="T18" t="T19" r="T20" b="T21"/>
              <a:pathLst>
                <a:path w="1410" h="388">
                  <a:moveTo>
                    <a:pt x="1057" y="0"/>
                  </a:moveTo>
                  <a:lnTo>
                    <a:pt x="0" y="0"/>
                  </a:lnTo>
                  <a:lnTo>
                    <a:pt x="0" y="388"/>
                  </a:lnTo>
                  <a:lnTo>
                    <a:pt x="1057" y="388"/>
                  </a:lnTo>
                  <a:lnTo>
                    <a:pt x="1410" y="194"/>
                  </a:lnTo>
                  <a:lnTo>
                    <a:pt x="1057" y="0"/>
                  </a:lnTo>
                  <a:close/>
                </a:path>
              </a:pathLst>
            </a:custGeom>
            <a:noFill/>
            <a:ln w="28575" cap="rnd">
              <a:solidFill>
                <a:srgbClr val="FF6666"/>
              </a:solidFill>
              <a:miter lim="800000"/>
              <a:headEnd/>
              <a:tailEnd/>
            </a:ln>
          </p:spPr>
          <p:txBody>
            <a:bodyPr/>
            <a:lstStyle/>
            <a:p>
              <a:pPr algn="r"/>
              <a:endParaRPr lang="es-PE" sz="1400"/>
            </a:p>
          </p:txBody>
        </p:sp>
        <p:sp>
          <p:nvSpPr>
            <p:cNvPr id="13" name="Freeform 7"/>
            <p:cNvSpPr>
              <a:spLocks/>
            </p:cNvSpPr>
            <p:nvPr/>
          </p:nvSpPr>
          <p:spPr bwMode="auto">
            <a:xfrm>
              <a:off x="728" y="2110"/>
              <a:ext cx="1410" cy="388"/>
            </a:xfrm>
            <a:custGeom>
              <a:avLst/>
              <a:gdLst>
                <a:gd name="T0" fmla="*/ 1057 w 1410"/>
                <a:gd name="T1" fmla="*/ 0 h 388"/>
                <a:gd name="T2" fmla="*/ 0 w 1410"/>
                <a:gd name="T3" fmla="*/ 0 h 388"/>
                <a:gd name="T4" fmla="*/ 0 w 1410"/>
                <a:gd name="T5" fmla="*/ 388 h 388"/>
                <a:gd name="T6" fmla="*/ 1057 w 1410"/>
                <a:gd name="T7" fmla="*/ 388 h 388"/>
                <a:gd name="T8" fmla="*/ 1410 w 1410"/>
                <a:gd name="T9" fmla="*/ 194 h 388"/>
                <a:gd name="T10" fmla="*/ 1057 w 1410"/>
                <a:gd name="T11" fmla="*/ 0 h 388"/>
                <a:gd name="T12" fmla="*/ 0 60000 65536"/>
                <a:gd name="T13" fmla="*/ 0 60000 65536"/>
                <a:gd name="T14" fmla="*/ 0 60000 65536"/>
                <a:gd name="T15" fmla="*/ 0 60000 65536"/>
                <a:gd name="T16" fmla="*/ 0 60000 65536"/>
                <a:gd name="T17" fmla="*/ 0 60000 65536"/>
                <a:gd name="T18" fmla="*/ 0 w 1410"/>
                <a:gd name="T19" fmla="*/ 0 h 388"/>
                <a:gd name="T20" fmla="*/ 1410 w 1410"/>
                <a:gd name="T21" fmla="*/ 388 h 388"/>
              </a:gdLst>
              <a:ahLst/>
              <a:cxnLst>
                <a:cxn ang="T12">
                  <a:pos x="T0" y="T1"/>
                </a:cxn>
                <a:cxn ang="T13">
                  <a:pos x="T2" y="T3"/>
                </a:cxn>
                <a:cxn ang="T14">
                  <a:pos x="T4" y="T5"/>
                </a:cxn>
                <a:cxn ang="T15">
                  <a:pos x="T6" y="T7"/>
                </a:cxn>
                <a:cxn ang="T16">
                  <a:pos x="T8" y="T9"/>
                </a:cxn>
                <a:cxn ang="T17">
                  <a:pos x="T10" y="T11"/>
                </a:cxn>
              </a:cxnLst>
              <a:rect l="T18" t="T19" r="T20" b="T21"/>
              <a:pathLst>
                <a:path w="1410" h="388">
                  <a:moveTo>
                    <a:pt x="1057" y="0"/>
                  </a:moveTo>
                  <a:lnTo>
                    <a:pt x="0" y="0"/>
                  </a:lnTo>
                  <a:lnTo>
                    <a:pt x="0" y="388"/>
                  </a:lnTo>
                  <a:lnTo>
                    <a:pt x="1057" y="388"/>
                  </a:lnTo>
                  <a:lnTo>
                    <a:pt x="1410" y="194"/>
                  </a:lnTo>
                  <a:lnTo>
                    <a:pt x="1057" y="0"/>
                  </a:lnTo>
                  <a:close/>
                </a:path>
              </a:pathLst>
            </a:custGeom>
            <a:solidFill>
              <a:srgbClr val="990000"/>
            </a:solidFill>
            <a:ln w="9525">
              <a:noFill/>
              <a:round/>
              <a:headEnd/>
              <a:tailEnd/>
            </a:ln>
          </p:spPr>
          <p:txBody>
            <a:bodyPr/>
            <a:lstStyle/>
            <a:p>
              <a:pPr algn="r"/>
              <a:endParaRPr lang="es-PE" sz="1400"/>
            </a:p>
          </p:txBody>
        </p:sp>
        <p:sp>
          <p:nvSpPr>
            <p:cNvPr id="14" name="Freeform 8"/>
            <p:cNvSpPr>
              <a:spLocks/>
            </p:cNvSpPr>
            <p:nvPr/>
          </p:nvSpPr>
          <p:spPr bwMode="auto">
            <a:xfrm>
              <a:off x="728" y="2110"/>
              <a:ext cx="1410" cy="388"/>
            </a:xfrm>
            <a:custGeom>
              <a:avLst/>
              <a:gdLst>
                <a:gd name="T0" fmla="*/ 1057 w 1410"/>
                <a:gd name="T1" fmla="*/ 0 h 388"/>
                <a:gd name="T2" fmla="*/ 0 w 1410"/>
                <a:gd name="T3" fmla="*/ 0 h 388"/>
                <a:gd name="T4" fmla="*/ 0 w 1410"/>
                <a:gd name="T5" fmla="*/ 388 h 388"/>
                <a:gd name="T6" fmla="*/ 1057 w 1410"/>
                <a:gd name="T7" fmla="*/ 388 h 388"/>
                <a:gd name="T8" fmla="*/ 1410 w 1410"/>
                <a:gd name="T9" fmla="*/ 194 h 388"/>
                <a:gd name="T10" fmla="*/ 1057 w 1410"/>
                <a:gd name="T11" fmla="*/ 0 h 388"/>
                <a:gd name="T12" fmla="*/ 0 60000 65536"/>
                <a:gd name="T13" fmla="*/ 0 60000 65536"/>
                <a:gd name="T14" fmla="*/ 0 60000 65536"/>
                <a:gd name="T15" fmla="*/ 0 60000 65536"/>
                <a:gd name="T16" fmla="*/ 0 60000 65536"/>
                <a:gd name="T17" fmla="*/ 0 60000 65536"/>
                <a:gd name="T18" fmla="*/ 0 w 1410"/>
                <a:gd name="T19" fmla="*/ 0 h 388"/>
                <a:gd name="T20" fmla="*/ 1410 w 1410"/>
                <a:gd name="T21" fmla="*/ 388 h 388"/>
              </a:gdLst>
              <a:ahLst/>
              <a:cxnLst>
                <a:cxn ang="T12">
                  <a:pos x="T0" y="T1"/>
                </a:cxn>
                <a:cxn ang="T13">
                  <a:pos x="T2" y="T3"/>
                </a:cxn>
                <a:cxn ang="T14">
                  <a:pos x="T4" y="T5"/>
                </a:cxn>
                <a:cxn ang="T15">
                  <a:pos x="T6" y="T7"/>
                </a:cxn>
                <a:cxn ang="T16">
                  <a:pos x="T8" y="T9"/>
                </a:cxn>
                <a:cxn ang="T17">
                  <a:pos x="T10" y="T11"/>
                </a:cxn>
              </a:cxnLst>
              <a:rect l="T18" t="T19" r="T20" b="T21"/>
              <a:pathLst>
                <a:path w="1410" h="388">
                  <a:moveTo>
                    <a:pt x="1057" y="0"/>
                  </a:moveTo>
                  <a:lnTo>
                    <a:pt x="0" y="0"/>
                  </a:lnTo>
                  <a:lnTo>
                    <a:pt x="0" y="388"/>
                  </a:lnTo>
                  <a:lnTo>
                    <a:pt x="1057" y="388"/>
                  </a:lnTo>
                  <a:lnTo>
                    <a:pt x="1410" y="194"/>
                  </a:lnTo>
                  <a:lnTo>
                    <a:pt x="1057" y="0"/>
                  </a:lnTo>
                  <a:close/>
                </a:path>
              </a:pathLst>
            </a:custGeom>
            <a:noFill/>
            <a:ln w="28575" cap="rnd">
              <a:solidFill>
                <a:srgbClr val="990000"/>
              </a:solidFill>
              <a:miter lim="800000"/>
              <a:headEnd/>
              <a:tailEnd/>
            </a:ln>
          </p:spPr>
          <p:txBody>
            <a:bodyPr/>
            <a:lstStyle/>
            <a:p>
              <a:pPr algn="r"/>
              <a:endParaRPr lang="es-PE" sz="1400"/>
            </a:p>
          </p:txBody>
        </p:sp>
        <p:sp>
          <p:nvSpPr>
            <p:cNvPr id="15" name="Freeform 9"/>
            <p:cNvSpPr>
              <a:spLocks/>
            </p:cNvSpPr>
            <p:nvPr/>
          </p:nvSpPr>
          <p:spPr bwMode="auto">
            <a:xfrm>
              <a:off x="720" y="2101"/>
              <a:ext cx="1410" cy="388"/>
            </a:xfrm>
            <a:custGeom>
              <a:avLst/>
              <a:gdLst>
                <a:gd name="T0" fmla="*/ 1057 w 1410"/>
                <a:gd name="T1" fmla="*/ 0 h 388"/>
                <a:gd name="T2" fmla="*/ 0 w 1410"/>
                <a:gd name="T3" fmla="*/ 0 h 388"/>
                <a:gd name="T4" fmla="*/ 0 w 1410"/>
                <a:gd name="T5" fmla="*/ 388 h 388"/>
                <a:gd name="T6" fmla="*/ 1057 w 1410"/>
                <a:gd name="T7" fmla="*/ 388 h 388"/>
                <a:gd name="T8" fmla="*/ 1410 w 1410"/>
                <a:gd name="T9" fmla="*/ 194 h 388"/>
                <a:gd name="T10" fmla="*/ 1057 w 1410"/>
                <a:gd name="T11" fmla="*/ 0 h 388"/>
                <a:gd name="T12" fmla="*/ 0 60000 65536"/>
                <a:gd name="T13" fmla="*/ 0 60000 65536"/>
                <a:gd name="T14" fmla="*/ 0 60000 65536"/>
                <a:gd name="T15" fmla="*/ 0 60000 65536"/>
                <a:gd name="T16" fmla="*/ 0 60000 65536"/>
                <a:gd name="T17" fmla="*/ 0 60000 65536"/>
                <a:gd name="T18" fmla="*/ 0 w 1410"/>
                <a:gd name="T19" fmla="*/ 0 h 388"/>
                <a:gd name="T20" fmla="*/ 1410 w 1410"/>
                <a:gd name="T21" fmla="*/ 388 h 388"/>
              </a:gdLst>
              <a:ahLst/>
              <a:cxnLst>
                <a:cxn ang="T12">
                  <a:pos x="T0" y="T1"/>
                </a:cxn>
                <a:cxn ang="T13">
                  <a:pos x="T2" y="T3"/>
                </a:cxn>
                <a:cxn ang="T14">
                  <a:pos x="T4" y="T5"/>
                </a:cxn>
                <a:cxn ang="T15">
                  <a:pos x="T6" y="T7"/>
                </a:cxn>
                <a:cxn ang="T16">
                  <a:pos x="T8" y="T9"/>
                </a:cxn>
                <a:cxn ang="T17">
                  <a:pos x="T10" y="T11"/>
                </a:cxn>
              </a:cxnLst>
              <a:rect l="T18" t="T19" r="T20" b="T21"/>
              <a:pathLst>
                <a:path w="1410" h="388">
                  <a:moveTo>
                    <a:pt x="1057" y="0"/>
                  </a:moveTo>
                  <a:lnTo>
                    <a:pt x="0" y="0"/>
                  </a:lnTo>
                  <a:lnTo>
                    <a:pt x="0" y="388"/>
                  </a:lnTo>
                  <a:lnTo>
                    <a:pt x="1057" y="388"/>
                  </a:lnTo>
                  <a:lnTo>
                    <a:pt x="1410" y="194"/>
                  </a:lnTo>
                  <a:lnTo>
                    <a:pt x="1057" y="0"/>
                  </a:lnTo>
                  <a:close/>
                </a:path>
              </a:pathLst>
            </a:custGeom>
            <a:solidFill>
              <a:srgbClr val="FFCCFF"/>
            </a:solidFill>
            <a:ln w="9525">
              <a:noFill/>
              <a:round/>
              <a:headEnd/>
              <a:tailEnd/>
            </a:ln>
          </p:spPr>
          <p:txBody>
            <a:bodyPr/>
            <a:lstStyle/>
            <a:p>
              <a:pPr algn="r"/>
              <a:endParaRPr lang="es-PE" sz="1400"/>
            </a:p>
          </p:txBody>
        </p:sp>
        <p:sp>
          <p:nvSpPr>
            <p:cNvPr id="16" name="Freeform 10"/>
            <p:cNvSpPr>
              <a:spLocks/>
            </p:cNvSpPr>
            <p:nvPr/>
          </p:nvSpPr>
          <p:spPr bwMode="auto">
            <a:xfrm>
              <a:off x="720" y="2101"/>
              <a:ext cx="1410" cy="388"/>
            </a:xfrm>
            <a:custGeom>
              <a:avLst/>
              <a:gdLst>
                <a:gd name="T0" fmla="*/ 1057 w 1410"/>
                <a:gd name="T1" fmla="*/ 0 h 388"/>
                <a:gd name="T2" fmla="*/ 0 w 1410"/>
                <a:gd name="T3" fmla="*/ 0 h 388"/>
                <a:gd name="T4" fmla="*/ 0 w 1410"/>
                <a:gd name="T5" fmla="*/ 388 h 388"/>
                <a:gd name="T6" fmla="*/ 1057 w 1410"/>
                <a:gd name="T7" fmla="*/ 388 h 388"/>
                <a:gd name="T8" fmla="*/ 1410 w 1410"/>
                <a:gd name="T9" fmla="*/ 194 h 388"/>
                <a:gd name="T10" fmla="*/ 1057 w 1410"/>
                <a:gd name="T11" fmla="*/ 0 h 388"/>
                <a:gd name="T12" fmla="*/ 0 60000 65536"/>
                <a:gd name="T13" fmla="*/ 0 60000 65536"/>
                <a:gd name="T14" fmla="*/ 0 60000 65536"/>
                <a:gd name="T15" fmla="*/ 0 60000 65536"/>
                <a:gd name="T16" fmla="*/ 0 60000 65536"/>
                <a:gd name="T17" fmla="*/ 0 60000 65536"/>
                <a:gd name="T18" fmla="*/ 0 w 1410"/>
                <a:gd name="T19" fmla="*/ 0 h 388"/>
                <a:gd name="T20" fmla="*/ 1410 w 1410"/>
                <a:gd name="T21" fmla="*/ 388 h 388"/>
              </a:gdLst>
              <a:ahLst/>
              <a:cxnLst>
                <a:cxn ang="T12">
                  <a:pos x="T0" y="T1"/>
                </a:cxn>
                <a:cxn ang="T13">
                  <a:pos x="T2" y="T3"/>
                </a:cxn>
                <a:cxn ang="T14">
                  <a:pos x="T4" y="T5"/>
                </a:cxn>
                <a:cxn ang="T15">
                  <a:pos x="T6" y="T7"/>
                </a:cxn>
                <a:cxn ang="T16">
                  <a:pos x="T8" y="T9"/>
                </a:cxn>
                <a:cxn ang="T17">
                  <a:pos x="T10" y="T11"/>
                </a:cxn>
              </a:cxnLst>
              <a:rect l="T18" t="T19" r="T20" b="T21"/>
              <a:pathLst>
                <a:path w="1410" h="388">
                  <a:moveTo>
                    <a:pt x="1057" y="0"/>
                  </a:moveTo>
                  <a:lnTo>
                    <a:pt x="0" y="0"/>
                  </a:lnTo>
                  <a:lnTo>
                    <a:pt x="0" y="388"/>
                  </a:lnTo>
                  <a:lnTo>
                    <a:pt x="1057" y="388"/>
                  </a:lnTo>
                  <a:lnTo>
                    <a:pt x="1410" y="194"/>
                  </a:lnTo>
                  <a:lnTo>
                    <a:pt x="1057" y="0"/>
                  </a:lnTo>
                  <a:close/>
                </a:path>
              </a:pathLst>
            </a:custGeom>
            <a:noFill/>
            <a:ln w="28575" cap="rnd">
              <a:solidFill>
                <a:srgbClr val="FF0000"/>
              </a:solidFill>
              <a:miter lim="800000"/>
              <a:headEnd/>
              <a:tailEnd/>
            </a:ln>
          </p:spPr>
          <p:txBody>
            <a:bodyPr/>
            <a:lstStyle/>
            <a:p>
              <a:pPr algn="r"/>
              <a:endParaRPr lang="es-PE" sz="1400"/>
            </a:p>
          </p:txBody>
        </p:sp>
      </p:grpSp>
      <p:sp>
        <p:nvSpPr>
          <p:cNvPr id="17" name="Rectangle 11"/>
          <p:cNvSpPr>
            <a:spLocks noChangeArrowheads="1"/>
          </p:cNvSpPr>
          <p:nvPr/>
        </p:nvSpPr>
        <p:spPr bwMode="auto">
          <a:xfrm>
            <a:off x="1520723" y="3397251"/>
            <a:ext cx="2021387" cy="492443"/>
          </a:xfrm>
          <a:prstGeom prst="rect">
            <a:avLst/>
          </a:prstGeom>
          <a:noFill/>
          <a:ln w="9525">
            <a:noFill/>
            <a:miter lim="800000"/>
            <a:headEnd/>
            <a:tailEnd/>
          </a:ln>
        </p:spPr>
        <p:txBody>
          <a:bodyPr wrap="none" lIns="0" tIns="0" rIns="0" bIns="0">
            <a:spAutoFit/>
          </a:bodyPr>
          <a:lstStyle/>
          <a:p>
            <a:pPr algn="r"/>
            <a:r>
              <a:rPr lang="es-ES" sz="3200">
                <a:solidFill>
                  <a:srgbClr val="000000"/>
                </a:solidFill>
                <a:latin typeface="Trebuchet MS" pitchFamily="34" charset="0"/>
              </a:rPr>
              <a:t>Capacidad </a:t>
            </a:r>
            <a:endParaRPr lang="es-ES"/>
          </a:p>
        </p:txBody>
      </p:sp>
      <p:grpSp>
        <p:nvGrpSpPr>
          <p:cNvPr id="4" name="Group 12"/>
          <p:cNvGrpSpPr>
            <a:grpSpLocks/>
          </p:cNvGrpSpPr>
          <p:nvPr/>
        </p:nvGrpSpPr>
        <p:grpSpPr bwMode="auto">
          <a:xfrm>
            <a:off x="3819525" y="2292350"/>
            <a:ext cx="1663310" cy="3422666"/>
            <a:chOff x="2248" y="1444"/>
            <a:chExt cx="1352" cy="1656"/>
          </a:xfrm>
        </p:grpSpPr>
        <p:sp>
          <p:nvSpPr>
            <p:cNvPr id="19" name="Rectangle 13"/>
            <p:cNvSpPr>
              <a:spLocks noChangeArrowheads="1"/>
            </p:cNvSpPr>
            <p:nvPr/>
          </p:nvSpPr>
          <p:spPr bwMode="auto">
            <a:xfrm>
              <a:off x="2248" y="1444"/>
              <a:ext cx="1336" cy="1638"/>
            </a:xfrm>
            <a:prstGeom prst="rect">
              <a:avLst/>
            </a:prstGeom>
            <a:solidFill>
              <a:srgbClr val="6684C2"/>
            </a:solidFill>
            <a:ln w="9525">
              <a:noFill/>
              <a:miter lim="800000"/>
              <a:headEnd/>
              <a:tailEnd/>
            </a:ln>
          </p:spPr>
          <p:txBody>
            <a:bodyPr/>
            <a:lstStyle/>
            <a:p>
              <a:pPr algn="r"/>
              <a:endParaRPr lang="es-PE" sz="1400"/>
            </a:p>
          </p:txBody>
        </p:sp>
        <p:sp>
          <p:nvSpPr>
            <p:cNvPr id="20" name="Rectangle 14"/>
            <p:cNvSpPr>
              <a:spLocks noChangeArrowheads="1"/>
            </p:cNvSpPr>
            <p:nvPr/>
          </p:nvSpPr>
          <p:spPr bwMode="auto">
            <a:xfrm>
              <a:off x="2248" y="1444"/>
              <a:ext cx="1336" cy="1638"/>
            </a:xfrm>
            <a:prstGeom prst="rect">
              <a:avLst/>
            </a:prstGeom>
            <a:noFill/>
            <a:ln w="28575" cap="rnd">
              <a:solidFill>
                <a:srgbClr val="6684C2"/>
              </a:solidFill>
              <a:miter lim="800000"/>
              <a:headEnd/>
              <a:tailEnd/>
            </a:ln>
          </p:spPr>
          <p:txBody>
            <a:bodyPr/>
            <a:lstStyle/>
            <a:p>
              <a:pPr algn="r"/>
              <a:endParaRPr lang="es-PE" sz="1400"/>
            </a:p>
          </p:txBody>
        </p:sp>
        <p:sp>
          <p:nvSpPr>
            <p:cNvPr id="21" name="Rectangle 15"/>
            <p:cNvSpPr>
              <a:spLocks noChangeArrowheads="1"/>
            </p:cNvSpPr>
            <p:nvPr/>
          </p:nvSpPr>
          <p:spPr bwMode="auto">
            <a:xfrm>
              <a:off x="2264" y="1462"/>
              <a:ext cx="1336" cy="1638"/>
            </a:xfrm>
            <a:prstGeom prst="rect">
              <a:avLst/>
            </a:prstGeom>
            <a:solidFill>
              <a:srgbClr val="001E5C"/>
            </a:solidFill>
            <a:ln w="9525">
              <a:noFill/>
              <a:miter lim="800000"/>
              <a:headEnd/>
              <a:tailEnd/>
            </a:ln>
          </p:spPr>
          <p:txBody>
            <a:bodyPr/>
            <a:lstStyle/>
            <a:p>
              <a:pPr algn="r"/>
              <a:endParaRPr lang="es-PE" sz="1400"/>
            </a:p>
          </p:txBody>
        </p:sp>
        <p:sp>
          <p:nvSpPr>
            <p:cNvPr id="22" name="Rectangle 16"/>
            <p:cNvSpPr>
              <a:spLocks noChangeArrowheads="1"/>
            </p:cNvSpPr>
            <p:nvPr/>
          </p:nvSpPr>
          <p:spPr bwMode="auto">
            <a:xfrm>
              <a:off x="2264" y="1462"/>
              <a:ext cx="1336" cy="1638"/>
            </a:xfrm>
            <a:prstGeom prst="rect">
              <a:avLst/>
            </a:prstGeom>
            <a:noFill/>
            <a:ln w="28575" cap="rnd">
              <a:solidFill>
                <a:srgbClr val="001E5C"/>
              </a:solidFill>
              <a:miter lim="800000"/>
              <a:headEnd/>
              <a:tailEnd/>
            </a:ln>
          </p:spPr>
          <p:txBody>
            <a:bodyPr/>
            <a:lstStyle/>
            <a:p>
              <a:pPr algn="r"/>
              <a:endParaRPr lang="es-PE" sz="1400"/>
            </a:p>
          </p:txBody>
        </p:sp>
        <p:sp>
          <p:nvSpPr>
            <p:cNvPr id="23" name="Rectangle 17"/>
            <p:cNvSpPr>
              <a:spLocks noChangeArrowheads="1"/>
            </p:cNvSpPr>
            <p:nvPr/>
          </p:nvSpPr>
          <p:spPr bwMode="auto">
            <a:xfrm>
              <a:off x="2256" y="1453"/>
              <a:ext cx="1336" cy="1638"/>
            </a:xfrm>
            <a:prstGeom prst="rect">
              <a:avLst/>
            </a:prstGeom>
            <a:solidFill>
              <a:srgbClr val="99CCFF"/>
            </a:solidFill>
            <a:ln w="9525">
              <a:noFill/>
              <a:miter lim="800000"/>
              <a:headEnd/>
              <a:tailEnd/>
            </a:ln>
          </p:spPr>
          <p:txBody>
            <a:bodyPr/>
            <a:lstStyle/>
            <a:p>
              <a:pPr algn="r"/>
              <a:endParaRPr lang="es-PE" sz="1400"/>
            </a:p>
          </p:txBody>
        </p:sp>
        <p:sp>
          <p:nvSpPr>
            <p:cNvPr id="24" name="Rectangle 18"/>
            <p:cNvSpPr>
              <a:spLocks noChangeArrowheads="1"/>
            </p:cNvSpPr>
            <p:nvPr/>
          </p:nvSpPr>
          <p:spPr bwMode="auto">
            <a:xfrm>
              <a:off x="2256" y="1453"/>
              <a:ext cx="1336" cy="1638"/>
            </a:xfrm>
            <a:prstGeom prst="rect">
              <a:avLst/>
            </a:prstGeom>
            <a:noFill/>
            <a:ln w="28575" cap="rnd">
              <a:solidFill>
                <a:srgbClr val="003399"/>
              </a:solidFill>
              <a:miter lim="800000"/>
              <a:headEnd/>
              <a:tailEnd/>
            </a:ln>
          </p:spPr>
          <p:txBody>
            <a:bodyPr/>
            <a:lstStyle/>
            <a:p>
              <a:pPr algn="r"/>
              <a:endParaRPr lang="es-PE" sz="1400"/>
            </a:p>
          </p:txBody>
        </p:sp>
      </p:grpSp>
      <p:sp>
        <p:nvSpPr>
          <p:cNvPr id="25" name="Rectangle 19"/>
          <p:cNvSpPr>
            <a:spLocks noChangeArrowheads="1"/>
          </p:cNvSpPr>
          <p:nvPr/>
        </p:nvSpPr>
        <p:spPr bwMode="auto">
          <a:xfrm>
            <a:off x="3977880" y="2520952"/>
            <a:ext cx="1188244" cy="2232025"/>
          </a:xfrm>
          <a:prstGeom prst="rect">
            <a:avLst/>
          </a:prstGeom>
          <a:noFill/>
          <a:ln w="9525">
            <a:noFill/>
            <a:miter lim="800000"/>
            <a:headEnd/>
            <a:tailEnd/>
          </a:ln>
        </p:spPr>
        <p:txBody>
          <a:bodyPr lIns="0" tIns="0" rIns="0" bIns="0"/>
          <a:lstStyle/>
          <a:p>
            <a:pPr algn="ctr">
              <a:lnSpc>
                <a:spcPct val="150000"/>
              </a:lnSpc>
            </a:pPr>
            <a:r>
              <a:rPr lang="es-ES" sz="1400" b="1" dirty="0">
                <a:solidFill>
                  <a:srgbClr val="000000"/>
                </a:solidFill>
                <a:latin typeface="Trebuchet MS" pitchFamily="34" charset="0"/>
              </a:rPr>
              <a:t>Aptitud o potencialidad desarrollada según sus inteligencias múltiples y su </a:t>
            </a:r>
          </a:p>
          <a:p>
            <a:pPr algn="ctr">
              <a:lnSpc>
                <a:spcPct val="150000"/>
              </a:lnSpc>
            </a:pPr>
            <a:r>
              <a:rPr lang="es-ES" sz="1400" b="1" dirty="0">
                <a:solidFill>
                  <a:srgbClr val="000000"/>
                </a:solidFill>
                <a:latin typeface="Trebuchet MS" pitchFamily="34" charset="0"/>
              </a:rPr>
              <a:t>grupo </a:t>
            </a:r>
            <a:r>
              <a:rPr lang="es-ES" sz="1400" b="1" dirty="0" err="1">
                <a:solidFill>
                  <a:srgbClr val="000000"/>
                </a:solidFill>
                <a:latin typeface="Trebuchet MS" pitchFamily="34" charset="0"/>
              </a:rPr>
              <a:t>etário</a:t>
            </a:r>
            <a:r>
              <a:rPr lang="es-ES" sz="1400" b="1" dirty="0">
                <a:solidFill>
                  <a:srgbClr val="000000"/>
                </a:solidFill>
                <a:latin typeface="Trebuchet MS" pitchFamily="34" charset="0"/>
              </a:rPr>
              <a:t> </a:t>
            </a:r>
            <a:endParaRPr lang="es-ES" b="1" dirty="0"/>
          </a:p>
        </p:txBody>
      </p:sp>
      <p:grpSp>
        <p:nvGrpSpPr>
          <p:cNvPr id="5" name="Group 20"/>
          <p:cNvGrpSpPr>
            <a:grpSpLocks/>
          </p:cNvGrpSpPr>
          <p:nvPr/>
        </p:nvGrpSpPr>
        <p:grpSpPr bwMode="auto">
          <a:xfrm>
            <a:off x="6219825" y="2424113"/>
            <a:ext cx="1276350" cy="755650"/>
            <a:chOff x="4264" y="1527"/>
            <a:chExt cx="1072" cy="476"/>
          </a:xfrm>
        </p:grpSpPr>
        <p:sp>
          <p:nvSpPr>
            <p:cNvPr id="27" name="Freeform 21"/>
            <p:cNvSpPr>
              <a:spLocks/>
            </p:cNvSpPr>
            <p:nvPr/>
          </p:nvSpPr>
          <p:spPr bwMode="auto">
            <a:xfrm>
              <a:off x="4264" y="1527"/>
              <a:ext cx="1056" cy="458"/>
            </a:xfrm>
            <a:custGeom>
              <a:avLst/>
              <a:gdLst>
                <a:gd name="T0" fmla="*/ 0 w 4400"/>
                <a:gd name="T1" fmla="*/ 1607 h 1696"/>
                <a:gd name="T2" fmla="*/ 488 w 4400"/>
                <a:gd name="T3" fmla="*/ 1664 h 1696"/>
                <a:gd name="T4" fmla="*/ 897 w 4400"/>
                <a:gd name="T5" fmla="*/ 1696 h 1696"/>
                <a:gd name="T6" fmla="*/ 1439 w 4400"/>
                <a:gd name="T7" fmla="*/ 1675 h 1696"/>
                <a:gd name="T8" fmla="*/ 1722 w 4400"/>
                <a:gd name="T9" fmla="*/ 1643 h 1696"/>
                <a:gd name="T10" fmla="*/ 1993 w 4400"/>
                <a:gd name="T11" fmla="*/ 1600 h 1696"/>
                <a:gd name="T12" fmla="*/ 2257 w 4400"/>
                <a:gd name="T13" fmla="*/ 1550 h 1696"/>
                <a:gd name="T14" fmla="*/ 2547 w 4400"/>
                <a:gd name="T15" fmla="*/ 1504 h 1696"/>
                <a:gd name="T16" fmla="*/ 2904 w 4400"/>
                <a:gd name="T17" fmla="*/ 1462 h 1696"/>
                <a:gd name="T18" fmla="*/ 3300 w 4400"/>
                <a:gd name="T19" fmla="*/ 1430 h 1696"/>
                <a:gd name="T20" fmla="*/ 3788 w 4400"/>
                <a:gd name="T21" fmla="*/ 1415 h 1696"/>
                <a:gd name="T22" fmla="*/ 3788 w 4400"/>
                <a:gd name="T23" fmla="*/ 1284 h 1696"/>
                <a:gd name="T24" fmla="*/ 3910 w 4400"/>
                <a:gd name="T25" fmla="*/ 1276 h 1696"/>
                <a:gd name="T26" fmla="*/ 4074 w 4400"/>
                <a:gd name="T27" fmla="*/ 1276 h 1696"/>
                <a:gd name="T28" fmla="*/ 4074 w 4400"/>
                <a:gd name="T29" fmla="*/ 1136 h 1696"/>
                <a:gd name="T30" fmla="*/ 4221 w 4400"/>
                <a:gd name="T31" fmla="*/ 1130 h 1696"/>
                <a:gd name="T32" fmla="*/ 4400 w 4400"/>
                <a:gd name="T33" fmla="*/ 1130 h 1696"/>
                <a:gd name="T34" fmla="*/ 4400 w 4400"/>
                <a:gd name="T35" fmla="*/ 0 h 1696"/>
                <a:gd name="T36" fmla="*/ 606 w 4400"/>
                <a:gd name="T37" fmla="*/ 0 h 1696"/>
                <a:gd name="T38" fmla="*/ 606 w 4400"/>
                <a:gd name="T39" fmla="*/ 143 h 1696"/>
                <a:gd name="T40" fmla="*/ 312 w 4400"/>
                <a:gd name="T41" fmla="*/ 143 h 1696"/>
                <a:gd name="T42" fmla="*/ 312 w 4400"/>
                <a:gd name="T43" fmla="*/ 289 h 1696"/>
                <a:gd name="T44" fmla="*/ 0 w 4400"/>
                <a:gd name="T45" fmla="*/ 289 h 1696"/>
                <a:gd name="T46" fmla="*/ 0 w 4400"/>
                <a:gd name="T47" fmla="*/ 1607 h 16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00"/>
                <a:gd name="T73" fmla="*/ 0 h 1696"/>
                <a:gd name="T74" fmla="*/ 4400 w 4400"/>
                <a:gd name="T75" fmla="*/ 1696 h 169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00" h="1696">
                  <a:moveTo>
                    <a:pt x="0" y="1607"/>
                  </a:moveTo>
                  <a:cubicBezTo>
                    <a:pt x="165" y="1632"/>
                    <a:pt x="330" y="1643"/>
                    <a:pt x="488" y="1664"/>
                  </a:cubicBezTo>
                  <a:cubicBezTo>
                    <a:pt x="627" y="1675"/>
                    <a:pt x="772" y="1682"/>
                    <a:pt x="897" y="1696"/>
                  </a:cubicBezTo>
                  <a:cubicBezTo>
                    <a:pt x="1227" y="1696"/>
                    <a:pt x="1346" y="1682"/>
                    <a:pt x="1439" y="1675"/>
                  </a:cubicBezTo>
                  <a:cubicBezTo>
                    <a:pt x="1544" y="1671"/>
                    <a:pt x="1630" y="1650"/>
                    <a:pt x="1722" y="1643"/>
                  </a:cubicBezTo>
                  <a:cubicBezTo>
                    <a:pt x="1808" y="1632"/>
                    <a:pt x="1887" y="1611"/>
                    <a:pt x="1993" y="1600"/>
                  </a:cubicBezTo>
                  <a:cubicBezTo>
                    <a:pt x="2079" y="1582"/>
                    <a:pt x="2171" y="1568"/>
                    <a:pt x="2257" y="1550"/>
                  </a:cubicBezTo>
                  <a:cubicBezTo>
                    <a:pt x="2362" y="1536"/>
                    <a:pt x="2455" y="1518"/>
                    <a:pt x="2547" y="1504"/>
                  </a:cubicBezTo>
                  <a:cubicBezTo>
                    <a:pt x="2666" y="1494"/>
                    <a:pt x="2772" y="1472"/>
                    <a:pt x="2904" y="1462"/>
                  </a:cubicBezTo>
                  <a:cubicBezTo>
                    <a:pt x="3029" y="1447"/>
                    <a:pt x="3161" y="1437"/>
                    <a:pt x="3300" y="1430"/>
                  </a:cubicBezTo>
                  <a:cubicBezTo>
                    <a:pt x="3458" y="1430"/>
                    <a:pt x="3623" y="1415"/>
                    <a:pt x="3788" y="1415"/>
                  </a:cubicBezTo>
                  <a:lnTo>
                    <a:pt x="3788" y="1284"/>
                  </a:lnTo>
                  <a:lnTo>
                    <a:pt x="3910" y="1276"/>
                  </a:lnTo>
                  <a:lnTo>
                    <a:pt x="4074" y="1276"/>
                  </a:lnTo>
                  <a:lnTo>
                    <a:pt x="4074" y="1136"/>
                  </a:lnTo>
                  <a:lnTo>
                    <a:pt x="4221" y="1130"/>
                  </a:lnTo>
                  <a:lnTo>
                    <a:pt x="4400" y="1130"/>
                  </a:lnTo>
                  <a:lnTo>
                    <a:pt x="4400" y="0"/>
                  </a:lnTo>
                  <a:lnTo>
                    <a:pt x="606" y="0"/>
                  </a:lnTo>
                  <a:lnTo>
                    <a:pt x="606" y="143"/>
                  </a:lnTo>
                  <a:lnTo>
                    <a:pt x="312" y="143"/>
                  </a:lnTo>
                  <a:lnTo>
                    <a:pt x="312" y="289"/>
                  </a:lnTo>
                  <a:lnTo>
                    <a:pt x="0" y="289"/>
                  </a:lnTo>
                  <a:lnTo>
                    <a:pt x="0" y="1607"/>
                  </a:lnTo>
                  <a:close/>
                </a:path>
              </a:pathLst>
            </a:custGeom>
            <a:solidFill>
              <a:srgbClr val="B36666"/>
            </a:solidFill>
            <a:ln w="0">
              <a:solidFill>
                <a:srgbClr val="000000"/>
              </a:solidFill>
              <a:round/>
              <a:headEnd/>
              <a:tailEnd/>
            </a:ln>
          </p:spPr>
          <p:txBody>
            <a:bodyPr/>
            <a:lstStyle/>
            <a:p>
              <a:pPr algn="r"/>
              <a:endParaRPr lang="es-PE" sz="1400"/>
            </a:p>
          </p:txBody>
        </p:sp>
        <p:sp>
          <p:nvSpPr>
            <p:cNvPr id="28" name="Freeform 22"/>
            <p:cNvSpPr>
              <a:spLocks/>
            </p:cNvSpPr>
            <p:nvPr/>
          </p:nvSpPr>
          <p:spPr bwMode="auto">
            <a:xfrm>
              <a:off x="4280" y="1545"/>
              <a:ext cx="1056" cy="458"/>
            </a:xfrm>
            <a:custGeom>
              <a:avLst/>
              <a:gdLst>
                <a:gd name="T0" fmla="*/ 0 w 4399"/>
                <a:gd name="T1" fmla="*/ 1607 h 1696"/>
                <a:gd name="T2" fmla="*/ 488 w 4399"/>
                <a:gd name="T3" fmla="*/ 1664 h 1696"/>
                <a:gd name="T4" fmla="*/ 897 w 4399"/>
                <a:gd name="T5" fmla="*/ 1696 h 1696"/>
                <a:gd name="T6" fmla="*/ 1438 w 4399"/>
                <a:gd name="T7" fmla="*/ 1674 h 1696"/>
                <a:gd name="T8" fmla="*/ 1722 w 4399"/>
                <a:gd name="T9" fmla="*/ 1642 h 1696"/>
                <a:gd name="T10" fmla="*/ 1992 w 4399"/>
                <a:gd name="T11" fmla="*/ 1600 h 1696"/>
                <a:gd name="T12" fmla="*/ 2257 w 4399"/>
                <a:gd name="T13" fmla="*/ 1550 h 1696"/>
                <a:gd name="T14" fmla="*/ 2547 w 4399"/>
                <a:gd name="T15" fmla="*/ 1504 h 1696"/>
                <a:gd name="T16" fmla="*/ 2904 w 4399"/>
                <a:gd name="T17" fmla="*/ 1461 h 1696"/>
                <a:gd name="T18" fmla="*/ 3299 w 4399"/>
                <a:gd name="T19" fmla="*/ 1429 h 1696"/>
                <a:gd name="T20" fmla="*/ 3788 w 4399"/>
                <a:gd name="T21" fmla="*/ 1415 h 1696"/>
                <a:gd name="T22" fmla="*/ 3788 w 4399"/>
                <a:gd name="T23" fmla="*/ 1284 h 1696"/>
                <a:gd name="T24" fmla="*/ 3909 w 4399"/>
                <a:gd name="T25" fmla="*/ 1276 h 1696"/>
                <a:gd name="T26" fmla="*/ 4074 w 4399"/>
                <a:gd name="T27" fmla="*/ 1276 h 1696"/>
                <a:gd name="T28" fmla="*/ 4074 w 4399"/>
                <a:gd name="T29" fmla="*/ 1136 h 1696"/>
                <a:gd name="T30" fmla="*/ 4221 w 4399"/>
                <a:gd name="T31" fmla="*/ 1130 h 1696"/>
                <a:gd name="T32" fmla="*/ 4399 w 4399"/>
                <a:gd name="T33" fmla="*/ 1130 h 1696"/>
                <a:gd name="T34" fmla="*/ 4399 w 4399"/>
                <a:gd name="T35" fmla="*/ 0 h 1696"/>
                <a:gd name="T36" fmla="*/ 605 w 4399"/>
                <a:gd name="T37" fmla="*/ 0 h 1696"/>
                <a:gd name="T38" fmla="*/ 605 w 4399"/>
                <a:gd name="T39" fmla="*/ 143 h 1696"/>
                <a:gd name="T40" fmla="*/ 312 w 4399"/>
                <a:gd name="T41" fmla="*/ 143 h 1696"/>
                <a:gd name="T42" fmla="*/ 312 w 4399"/>
                <a:gd name="T43" fmla="*/ 289 h 1696"/>
                <a:gd name="T44" fmla="*/ 0 w 4399"/>
                <a:gd name="T45" fmla="*/ 289 h 1696"/>
                <a:gd name="T46" fmla="*/ 0 w 4399"/>
                <a:gd name="T47" fmla="*/ 1607 h 16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99"/>
                <a:gd name="T73" fmla="*/ 0 h 1696"/>
                <a:gd name="T74" fmla="*/ 4399 w 4399"/>
                <a:gd name="T75" fmla="*/ 1696 h 169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99" h="1696">
                  <a:moveTo>
                    <a:pt x="0" y="1607"/>
                  </a:moveTo>
                  <a:cubicBezTo>
                    <a:pt x="165" y="1632"/>
                    <a:pt x="330" y="1642"/>
                    <a:pt x="488" y="1664"/>
                  </a:cubicBezTo>
                  <a:cubicBezTo>
                    <a:pt x="627" y="1674"/>
                    <a:pt x="772" y="1682"/>
                    <a:pt x="897" y="1696"/>
                  </a:cubicBezTo>
                  <a:cubicBezTo>
                    <a:pt x="1227" y="1696"/>
                    <a:pt x="1346" y="1682"/>
                    <a:pt x="1438" y="1674"/>
                  </a:cubicBezTo>
                  <a:cubicBezTo>
                    <a:pt x="1544" y="1671"/>
                    <a:pt x="1630" y="1650"/>
                    <a:pt x="1722" y="1642"/>
                  </a:cubicBezTo>
                  <a:cubicBezTo>
                    <a:pt x="1808" y="1632"/>
                    <a:pt x="1887" y="1611"/>
                    <a:pt x="1992" y="1600"/>
                  </a:cubicBezTo>
                  <a:cubicBezTo>
                    <a:pt x="2079" y="1582"/>
                    <a:pt x="2171" y="1568"/>
                    <a:pt x="2257" y="1550"/>
                  </a:cubicBezTo>
                  <a:cubicBezTo>
                    <a:pt x="2362" y="1536"/>
                    <a:pt x="2454" y="1518"/>
                    <a:pt x="2547" y="1504"/>
                  </a:cubicBezTo>
                  <a:cubicBezTo>
                    <a:pt x="2666" y="1493"/>
                    <a:pt x="2771" y="1472"/>
                    <a:pt x="2904" y="1461"/>
                  </a:cubicBezTo>
                  <a:cubicBezTo>
                    <a:pt x="3029" y="1447"/>
                    <a:pt x="3161" y="1436"/>
                    <a:pt x="3299" y="1429"/>
                  </a:cubicBezTo>
                  <a:cubicBezTo>
                    <a:pt x="3458" y="1429"/>
                    <a:pt x="3623" y="1415"/>
                    <a:pt x="3788" y="1415"/>
                  </a:cubicBezTo>
                  <a:lnTo>
                    <a:pt x="3788" y="1284"/>
                  </a:lnTo>
                  <a:lnTo>
                    <a:pt x="3909" y="1276"/>
                  </a:lnTo>
                  <a:lnTo>
                    <a:pt x="4074" y="1276"/>
                  </a:lnTo>
                  <a:lnTo>
                    <a:pt x="4074" y="1136"/>
                  </a:lnTo>
                  <a:lnTo>
                    <a:pt x="4221" y="1130"/>
                  </a:lnTo>
                  <a:lnTo>
                    <a:pt x="4399" y="1130"/>
                  </a:lnTo>
                  <a:lnTo>
                    <a:pt x="4399" y="0"/>
                  </a:lnTo>
                  <a:lnTo>
                    <a:pt x="605" y="0"/>
                  </a:lnTo>
                  <a:lnTo>
                    <a:pt x="605" y="143"/>
                  </a:lnTo>
                  <a:lnTo>
                    <a:pt x="312" y="143"/>
                  </a:lnTo>
                  <a:lnTo>
                    <a:pt x="312" y="289"/>
                  </a:lnTo>
                  <a:lnTo>
                    <a:pt x="0" y="289"/>
                  </a:lnTo>
                  <a:lnTo>
                    <a:pt x="0" y="1607"/>
                  </a:lnTo>
                  <a:close/>
                </a:path>
              </a:pathLst>
            </a:custGeom>
            <a:solidFill>
              <a:srgbClr val="4D0000"/>
            </a:solidFill>
            <a:ln w="0">
              <a:solidFill>
                <a:srgbClr val="000000"/>
              </a:solidFill>
              <a:round/>
              <a:headEnd/>
              <a:tailEnd/>
            </a:ln>
          </p:spPr>
          <p:txBody>
            <a:bodyPr/>
            <a:lstStyle/>
            <a:p>
              <a:pPr algn="r"/>
              <a:endParaRPr lang="es-PE" sz="1400"/>
            </a:p>
          </p:txBody>
        </p:sp>
        <p:sp>
          <p:nvSpPr>
            <p:cNvPr id="29" name="Freeform 23"/>
            <p:cNvSpPr>
              <a:spLocks/>
            </p:cNvSpPr>
            <p:nvPr/>
          </p:nvSpPr>
          <p:spPr bwMode="auto">
            <a:xfrm>
              <a:off x="4272" y="1536"/>
              <a:ext cx="1056" cy="458"/>
            </a:xfrm>
            <a:custGeom>
              <a:avLst/>
              <a:gdLst>
                <a:gd name="T0" fmla="*/ 0 w 4400"/>
                <a:gd name="T1" fmla="*/ 1607 h 1695"/>
                <a:gd name="T2" fmla="*/ 489 w 4400"/>
                <a:gd name="T3" fmla="*/ 1663 h 1695"/>
                <a:gd name="T4" fmla="*/ 898 w 4400"/>
                <a:gd name="T5" fmla="*/ 1695 h 1695"/>
                <a:gd name="T6" fmla="*/ 1439 w 4400"/>
                <a:gd name="T7" fmla="*/ 1674 h 1695"/>
                <a:gd name="T8" fmla="*/ 1723 w 4400"/>
                <a:gd name="T9" fmla="*/ 1642 h 1695"/>
                <a:gd name="T10" fmla="*/ 1993 w 4400"/>
                <a:gd name="T11" fmla="*/ 1599 h 1695"/>
                <a:gd name="T12" fmla="*/ 2258 w 4400"/>
                <a:gd name="T13" fmla="*/ 1550 h 1695"/>
                <a:gd name="T14" fmla="*/ 2548 w 4400"/>
                <a:gd name="T15" fmla="*/ 1503 h 1695"/>
                <a:gd name="T16" fmla="*/ 2904 w 4400"/>
                <a:gd name="T17" fmla="*/ 1461 h 1695"/>
                <a:gd name="T18" fmla="*/ 3300 w 4400"/>
                <a:gd name="T19" fmla="*/ 1429 h 1695"/>
                <a:gd name="T20" fmla="*/ 3788 w 4400"/>
                <a:gd name="T21" fmla="*/ 1415 h 1695"/>
                <a:gd name="T22" fmla="*/ 3788 w 4400"/>
                <a:gd name="T23" fmla="*/ 1284 h 1695"/>
                <a:gd name="T24" fmla="*/ 3910 w 4400"/>
                <a:gd name="T25" fmla="*/ 1276 h 1695"/>
                <a:gd name="T26" fmla="*/ 4075 w 4400"/>
                <a:gd name="T27" fmla="*/ 1276 h 1695"/>
                <a:gd name="T28" fmla="*/ 4075 w 4400"/>
                <a:gd name="T29" fmla="*/ 1136 h 1695"/>
                <a:gd name="T30" fmla="*/ 4222 w 4400"/>
                <a:gd name="T31" fmla="*/ 1130 h 1695"/>
                <a:gd name="T32" fmla="*/ 4400 w 4400"/>
                <a:gd name="T33" fmla="*/ 1130 h 1695"/>
                <a:gd name="T34" fmla="*/ 4400 w 4400"/>
                <a:gd name="T35" fmla="*/ 0 h 1695"/>
                <a:gd name="T36" fmla="*/ 606 w 4400"/>
                <a:gd name="T37" fmla="*/ 0 h 1695"/>
                <a:gd name="T38" fmla="*/ 606 w 4400"/>
                <a:gd name="T39" fmla="*/ 142 h 1695"/>
                <a:gd name="T40" fmla="*/ 313 w 4400"/>
                <a:gd name="T41" fmla="*/ 142 h 1695"/>
                <a:gd name="T42" fmla="*/ 313 w 4400"/>
                <a:gd name="T43" fmla="*/ 288 h 1695"/>
                <a:gd name="T44" fmla="*/ 0 w 4400"/>
                <a:gd name="T45" fmla="*/ 288 h 1695"/>
                <a:gd name="T46" fmla="*/ 0 w 4400"/>
                <a:gd name="T47" fmla="*/ 1607 h 16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00"/>
                <a:gd name="T73" fmla="*/ 0 h 1695"/>
                <a:gd name="T74" fmla="*/ 4400 w 4400"/>
                <a:gd name="T75" fmla="*/ 1695 h 169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00" h="1695">
                  <a:moveTo>
                    <a:pt x="0" y="1607"/>
                  </a:moveTo>
                  <a:cubicBezTo>
                    <a:pt x="165" y="1631"/>
                    <a:pt x="330" y="1642"/>
                    <a:pt x="489" y="1663"/>
                  </a:cubicBezTo>
                  <a:cubicBezTo>
                    <a:pt x="627" y="1674"/>
                    <a:pt x="773" y="1681"/>
                    <a:pt x="898" y="1695"/>
                  </a:cubicBezTo>
                  <a:cubicBezTo>
                    <a:pt x="1228" y="1695"/>
                    <a:pt x="1346" y="1681"/>
                    <a:pt x="1439" y="1674"/>
                  </a:cubicBezTo>
                  <a:cubicBezTo>
                    <a:pt x="1545" y="1671"/>
                    <a:pt x="1631" y="1649"/>
                    <a:pt x="1723" y="1642"/>
                  </a:cubicBezTo>
                  <a:cubicBezTo>
                    <a:pt x="1809" y="1631"/>
                    <a:pt x="1888" y="1610"/>
                    <a:pt x="1993" y="1599"/>
                  </a:cubicBezTo>
                  <a:cubicBezTo>
                    <a:pt x="2079" y="1582"/>
                    <a:pt x="2171" y="1567"/>
                    <a:pt x="2258" y="1550"/>
                  </a:cubicBezTo>
                  <a:cubicBezTo>
                    <a:pt x="2363" y="1535"/>
                    <a:pt x="2455" y="1518"/>
                    <a:pt x="2548" y="1503"/>
                  </a:cubicBezTo>
                  <a:cubicBezTo>
                    <a:pt x="2666" y="1493"/>
                    <a:pt x="2772" y="1471"/>
                    <a:pt x="2904" y="1461"/>
                  </a:cubicBezTo>
                  <a:cubicBezTo>
                    <a:pt x="3030" y="1447"/>
                    <a:pt x="3161" y="1436"/>
                    <a:pt x="3300" y="1429"/>
                  </a:cubicBezTo>
                  <a:cubicBezTo>
                    <a:pt x="3458" y="1429"/>
                    <a:pt x="3623" y="1415"/>
                    <a:pt x="3788" y="1415"/>
                  </a:cubicBezTo>
                  <a:lnTo>
                    <a:pt x="3788" y="1284"/>
                  </a:lnTo>
                  <a:lnTo>
                    <a:pt x="3910" y="1276"/>
                  </a:lnTo>
                  <a:lnTo>
                    <a:pt x="4075" y="1276"/>
                  </a:lnTo>
                  <a:lnTo>
                    <a:pt x="4075" y="1136"/>
                  </a:lnTo>
                  <a:lnTo>
                    <a:pt x="4222" y="1130"/>
                  </a:lnTo>
                  <a:lnTo>
                    <a:pt x="4400" y="1130"/>
                  </a:lnTo>
                  <a:lnTo>
                    <a:pt x="4400" y="0"/>
                  </a:lnTo>
                  <a:lnTo>
                    <a:pt x="606" y="0"/>
                  </a:lnTo>
                  <a:lnTo>
                    <a:pt x="606" y="142"/>
                  </a:lnTo>
                  <a:lnTo>
                    <a:pt x="313" y="142"/>
                  </a:lnTo>
                  <a:lnTo>
                    <a:pt x="313" y="288"/>
                  </a:lnTo>
                  <a:lnTo>
                    <a:pt x="0" y="288"/>
                  </a:lnTo>
                  <a:lnTo>
                    <a:pt x="0" y="1607"/>
                  </a:lnTo>
                  <a:close/>
                </a:path>
              </a:pathLst>
            </a:custGeom>
            <a:solidFill>
              <a:srgbClr val="FFCC66"/>
            </a:solidFill>
            <a:ln w="0">
              <a:solidFill>
                <a:srgbClr val="000000"/>
              </a:solidFill>
              <a:round/>
              <a:headEnd/>
              <a:tailEnd/>
            </a:ln>
          </p:spPr>
          <p:txBody>
            <a:bodyPr/>
            <a:lstStyle/>
            <a:p>
              <a:pPr algn="r"/>
              <a:endParaRPr lang="es-PE" sz="1400"/>
            </a:p>
          </p:txBody>
        </p:sp>
        <p:sp>
          <p:nvSpPr>
            <p:cNvPr id="30" name="Freeform 24"/>
            <p:cNvSpPr>
              <a:spLocks/>
            </p:cNvSpPr>
            <p:nvPr/>
          </p:nvSpPr>
          <p:spPr bwMode="auto">
            <a:xfrm>
              <a:off x="4272" y="1536"/>
              <a:ext cx="1056" cy="458"/>
            </a:xfrm>
            <a:custGeom>
              <a:avLst/>
              <a:gdLst>
                <a:gd name="T0" fmla="*/ 0 w 4400"/>
                <a:gd name="T1" fmla="*/ 1607 h 1695"/>
                <a:gd name="T2" fmla="*/ 489 w 4400"/>
                <a:gd name="T3" fmla="*/ 1663 h 1695"/>
                <a:gd name="T4" fmla="*/ 898 w 4400"/>
                <a:gd name="T5" fmla="*/ 1695 h 1695"/>
                <a:gd name="T6" fmla="*/ 1439 w 4400"/>
                <a:gd name="T7" fmla="*/ 1674 h 1695"/>
                <a:gd name="T8" fmla="*/ 1723 w 4400"/>
                <a:gd name="T9" fmla="*/ 1642 h 1695"/>
                <a:gd name="T10" fmla="*/ 1993 w 4400"/>
                <a:gd name="T11" fmla="*/ 1599 h 1695"/>
                <a:gd name="T12" fmla="*/ 2258 w 4400"/>
                <a:gd name="T13" fmla="*/ 1550 h 1695"/>
                <a:gd name="T14" fmla="*/ 2548 w 4400"/>
                <a:gd name="T15" fmla="*/ 1503 h 1695"/>
                <a:gd name="T16" fmla="*/ 2904 w 4400"/>
                <a:gd name="T17" fmla="*/ 1461 h 1695"/>
                <a:gd name="T18" fmla="*/ 3300 w 4400"/>
                <a:gd name="T19" fmla="*/ 1429 h 1695"/>
                <a:gd name="T20" fmla="*/ 3788 w 4400"/>
                <a:gd name="T21" fmla="*/ 1415 h 1695"/>
                <a:gd name="T22" fmla="*/ 3788 w 4400"/>
                <a:gd name="T23" fmla="*/ 1284 h 1695"/>
                <a:gd name="T24" fmla="*/ 3910 w 4400"/>
                <a:gd name="T25" fmla="*/ 1276 h 1695"/>
                <a:gd name="T26" fmla="*/ 4075 w 4400"/>
                <a:gd name="T27" fmla="*/ 1276 h 1695"/>
                <a:gd name="T28" fmla="*/ 4075 w 4400"/>
                <a:gd name="T29" fmla="*/ 1136 h 1695"/>
                <a:gd name="T30" fmla="*/ 4222 w 4400"/>
                <a:gd name="T31" fmla="*/ 1130 h 1695"/>
                <a:gd name="T32" fmla="*/ 4400 w 4400"/>
                <a:gd name="T33" fmla="*/ 1130 h 1695"/>
                <a:gd name="T34" fmla="*/ 4400 w 4400"/>
                <a:gd name="T35" fmla="*/ 0 h 1695"/>
                <a:gd name="T36" fmla="*/ 606 w 4400"/>
                <a:gd name="T37" fmla="*/ 0 h 1695"/>
                <a:gd name="T38" fmla="*/ 606 w 4400"/>
                <a:gd name="T39" fmla="*/ 142 h 1695"/>
                <a:gd name="T40" fmla="*/ 313 w 4400"/>
                <a:gd name="T41" fmla="*/ 142 h 1695"/>
                <a:gd name="T42" fmla="*/ 313 w 4400"/>
                <a:gd name="T43" fmla="*/ 288 h 1695"/>
                <a:gd name="T44" fmla="*/ 0 w 4400"/>
                <a:gd name="T45" fmla="*/ 288 h 1695"/>
                <a:gd name="T46" fmla="*/ 0 w 4400"/>
                <a:gd name="T47" fmla="*/ 1607 h 16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00"/>
                <a:gd name="T73" fmla="*/ 0 h 1695"/>
                <a:gd name="T74" fmla="*/ 4400 w 4400"/>
                <a:gd name="T75" fmla="*/ 1695 h 169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00" h="1695">
                  <a:moveTo>
                    <a:pt x="0" y="1607"/>
                  </a:moveTo>
                  <a:cubicBezTo>
                    <a:pt x="165" y="1631"/>
                    <a:pt x="330" y="1642"/>
                    <a:pt x="489" y="1663"/>
                  </a:cubicBezTo>
                  <a:cubicBezTo>
                    <a:pt x="627" y="1674"/>
                    <a:pt x="773" y="1681"/>
                    <a:pt x="898" y="1695"/>
                  </a:cubicBezTo>
                  <a:cubicBezTo>
                    <a:pt x="1228" y="1695"/>
                    <a:pt x="1346" y="1681"/>
                    <a:pt x="1439" y="1674"/>
                  </a:cubicBezTo>
                  <a:cubicBezTo>
                    <a:pt x="1545" y="1671"/>
                    <a:pt x="1631" y="1649"/>
                    <a:pt x="1723" y="1642"/>
                  </a:cubicBezTo>
                  <a:cubicBezTo>
                    <a:pt x="1809" y="1631"/>
                    <a:pt x="1888" y="1610"/>
                    <a:pt x="1993" y="1599"/>
                  </a:cubicBezTo>
                  <a:cubicBezTo>
                    <a:pt x="2079" y="1582"/>
                    <a:pt x="2171" y="1567"/>
                    <a:pt x="2258" y="1550"/>
                  </a:cubicBezTo>
                  <a:cubicBezTo>
                    <a:pt x="2363" y="1535"/>
                    <a:pt x="2455" y="1518"/>
                    <a:pt x="2548" y="1503"/>
                  </a:cubicBezTo>
                  <a:cubicBezTo>
                    <a:pt x="2666" y="1493"/>
                    <a:pt x="2772" y="1471"/>
                    <a:pt x="2904" y="1461"/>
                  </a:cubicBezTo>
                  <a:cubicBezTo>
                    <a:pt x="3030" y="1447"/>
                    <a:pt x="3161" y="1436"/>
                    <a:pt x="3300" y="1429"/>
                  </a:cubicBezTo>
                  <a:cubicBezTo>
                    <a:pt x="3458" y="1429"/>
                    <a:pt x="3623" y="1415"/>
                    <a:pt x="3788" y="1415"/>
                  </a:cubicBezTo>
                  <a:lnTo>
                    <a:pt x="3788" y="1284"/>
                  </a:lnTo>
                  <a:lnTo>
                    <a:pt x="3910" y="1276"/>
                  </a:lnTo>
                  <a:lnTo>
                    <a:pt x="4075" y="1276"/>
                  </a:lnTo>
                  <a:lnTo>
                    <a:pt x="4075" y="1136"/>
                  </a:lnTo>
                  <a:lnTo>
                    <a:pt x="4222" y="1130"/>
                  </a:lnTo>
                  <a:lnTo>
                    <a:pt x="4400" y="1130"/>
                  </a:lnTo>
                  <a:lnTo>
                    <a:pt x="4400" y="0"/>
                  </a:lnTo>
                  <a:lnTo>
                    <a:pt x="606" y="0"/>
                  </a:lnTo>
                  <a:lnTo>
                    <a:pt x="606" y="142"/>
                  </a:lnTo>
                  <a:lnTo>
                    <a:pt x="313" y="142"/>
                  </a:lnTo>
                  <a:lnTo>
                    <a:pt x="313" y="288"/>
                  </a:lnTo>
                  <a:lnTo>
                    <a:pt x="0" y="288"/>
                  </a:lnTo>
                  <a:lnTo>
                    <a:pt x="0" y="1607"/>
                  </a:lnTo>
                  <a:close/>
                </a:path>
              </a:pathLst>
            </a:custGeom>
            <a:noFill/>
            <a:ln w="3175" cap="rnd">
              <a:solidFill>
                <a:srgbClr val="800000"/>
              </a:solidFill>
              <a:round/>
              <a:headEnd/>
              <a:tailEnd/>
            </a:ln>
          </p:spPr>
          <p:txBody>
            <a:bodyPr/>
            <a:lstStyle/>
            <a:p>
              <a:pPr algn="r"/>
              <a:endParaRPr lang="es-PE" sz="1400"/>
            </a:p>
          </p:txBody>
        </p:sp>
        <p:sp>
          <p:nvSpPr>
            <p:cNvPr id="31" name="Freeform 25"/>
            <p:cNvSpPr>
              <a:spLocks/>
            </p:cNvSpPr>
            <p:nvPr/>
          </p:nvSpPr>
          <p:spPr bwMode="auto">
            <a:xfrm>
              <a:off x="4347" y="1614"/>
              <a:ext cx="834" cy="269"/>
            </a:xfrm>
            <a:custGeom>
              <a:avLst/>
              <a:gdLst>
                <a:gd name="T0" fmla="*/ 0 w 834"/>
                <a:gd name="T1" fmla="*/ 0 h 269"/>
                <a:gd name="T2" fmla="*/ 834 w 834"/>
                <a:gd name="T3" fmla="*/ 0 h 269"/>
                <a:gd name="T4" fmla="*/ 834 w 834"/>
                <a:gd name="T5" fmla="*/ 269 h 269"/>
                <a:gd name="T6" fmla="*/ 0 60000 65536"/>
                <a:gd name="T7" fmla="*/ 0 60000 65536"/>
                <a:gd name="T8" fmla="*/ 0 60000 65536"/>
                <a:gd name="T9" fmla="*/ 0 w 834"/>
                <a:gd name="T10" fmla="*/ 0 h 269"/>
                <a:gd name="T11" fmla="*/ 834 w 834"/>
                <a:gd name="T12" fmla="*/ 269 h 269"/>
              </a:gdLst>
              <a:ahLst/>
              <a:cxnLst>
                <a:cxn ang="T6">
                  <a:pos x="T0" y="T1"/>
                </a:cxn>
                <a:cxn ang="T7">
                  <a:pos x="T2" y="T3"/>
                </a:cxn>
                <a:cxn ang="T8">
                  <a:pos x="T4" y="T5"/>
                </a:cxn>
              </a:cxnLst>
              <a:rect l="T9" t="T10" r="T11" b="T12"/>
              <a:pathLst>
                <a:path w="834" h="269">
                  <a:moveTo>
                    <a:pt x="0" y="0"/>
                  </a:moveTo>
                  <a:lnTo>
                    <a:pt x="834" y="0"/>
                  </a:lnTo>
                  <a:lnTo>
                    <a:pt x="834" y="269"/>
                  </a:lnTo>
                </a:path>
              </a:pathLst>
            </a:custGeom>
            <a:noFill/>
            <a:ln w="3175" cap="rnd">
              <a:solidFill>
                <a:srgbClr val="800000"/>
              </a:solidFill>
              <a:round/>
              <a:headEnd/>
              <a:tailEnd/>
            </a:ln>
          </p:spPr>
          <p:txBody>
            <a:bodyPr/>
            <a:lstStyle/>
            <a:p>
              <a:pPr algn="r"/>
              <a:endParaRPr lang="es-PE" sz="1400"/>
            </a:p>
          </p:txBody>
        </p:sp>
        <p:sp>
          <p:nvSpPr>
            <p:cNvPr id="32" name="Freeform 26"/>
            <p:cNvSpPr>
              <a:spLocks/>
            </p:cNvSpPr>
            <p:nvPr/>
          </p:nvSpPr>
          <p:spPr bwMode="auto">
            <a:xfrm>
              <a:off x="4418" y="1575"/>
              <a:ext cx="832" cy="268"/>
            </a:xfrm>
            <a:custGeom>
              <a:avLst/>
              <a:gdLst>
                <a:gd name="T0" fmla="*/ 0 w 832"/>
                <a:gd name="T1" fmla="*/ 0 h 268"/>
                <a:gd name="T2" fmla="*/ 832 w 832"/>
                <a:gd name="T3" fmla="*/ 0 h 268"/>
                <a:gd name="T4" fmla="*/ 832 w 832"/>
                <a:gd name="T5" fmla="*/ 268 h 268"/>
                <a:gd name="T6" fmla="*/ 0 60000 65536"/>
                <a:gd name="T7" fmla="*/ 0 60000 65536"/>
                <a:gd name="T8" fmla="*/ 0 60000 65536"/>
                <a:gd name="T9" fmla="*/ 0 w 832"/>
                <a:gd name="T10" fmla="*/ 0 h 268"/>
                <a:gd name="T11" fmla="*/ 832 w 832"/>
                <a:gd name="T12" fmla="*/ 268 h 268"/>
              </a:gdLst>
              <a:ahLst/>
              <a:cxnLst>
                <a:cxn ang="T6">
                  <a:pos x="T0" y="T1"/>
                </a:cxn>
                <a:cxn ang="T7">
                  <a:pos x="T2" y="T3"/>
                </a:cxn>
                <a:cxn ang="T8">
                  <a:pos x="T4" y="T5"/>
                </a:cxn>
              </a:cxnLst>
              <a:rect l="T9" t="T10" r="T11" b="T12"/>
              <a:pathLst>
                <a:path w="832" h="268">
                  <a:moveTo>
                    <a:pt x="0" y="0"/>
                  </a:moveTo>
                  <a:lnTo>
                    <a:pt x="832" y="0"/>
                  </a:lnTo>
                  <a:lnTo>
                    <a:pt x="832" y="268"/>
                  </a:lnTo>
                </a:path>
              </a:pathLst>
            </a:custGeom>
            <a:noFill/>
            <a:ln w="3175" cap="rnd">
              <a:solidFill>
                <a:srgbClr val="800000"/>
              </a:solidFill>
              <a:round/>
              <a:headEnd/>
              <a:tailEnd/>
            </a:ln>
          </p:spPr>
          <p:txBody>
            <a:bodyPr/>
            <a:lstStyle/>
            <a:p>
              <a:pPr algn="r"/>
              <a:endParaRPr lang="es-PE" sz="1400"/>
            </a:p>
          </p:txBody>
        </p:sp>
      </p:grpSp>
      <p:sp>
        <p:nvSpPr>
          <p:cNvPr id="33" name="Rectangle 27"/>
          <p:cNvSpPr>
            <a:spLocks noChangeArrowheads="1"/>
          </p:cNvSpPr>
          <p:nvPr/>
        </p:nvSpPr>
        <p:spPr bwMode="auto">
          <a:xfrm>
            <a:off x="6237746" y="2597150"/>
            <a:ext cx="1142941" cy="415498"/>
          </a:xfrm>
          <a:prstGeom prst="rect">
            <a:avLst/>
          </a:prstGeom>
          <a:noFill/>
          <a:ln w="9525">
            <a:noFill/>
            <a:miter lim="800000"/>
            <a:headEnd/>
            <a:tailEnd/>
          </a:ln>
        </p:spPr>
        <p:txBody>
          <a:bodyPr wrap="none" lIns="0" tIns="0" rIns="0" bIns="0">
            <a:spAutoFit/>
          </a:bodyPr>
          <a:lstStyle/>
          <a:p>
            <a:pPr algn="r"/>
            <a:r>
              <a:rPr lang="es-ES" sz="2000" dirty="0">
                <a:solidFill>
                  <a:srgbClr val="000000"/>
                </a:solidFill>
                <a:latin typeface="Trebuchet MS" pitchFamily="34" charset="0"/>
              </a:rPr>
              <a:t>Mentales</a:t>
            </a:r>
            <a:r>
              <a:rPr lang="es-ES" sz="2700" dirty="0">
                <a:solidFill>
                  <a:srgbClr val="000000"/>
                </a:solidFill>
                <a:latin typeface="Trebuchet MS" pitchFamily="34" charset="0"/>
              </a:rPr>
              <a:t> </a:t>
            </a:r>
            <a:endParaRPr lang="es-ES" dirty="0"/>
          </a:p>
        </p:txBody>
      </p:sp>
      <p:grpSp>
        <p:nvGrpSpPr>
          <p:cNvPr id="6" name="Group 28"/>
          <p:cNvGrpSpPr>
            <a:grpSpLocks/>
          </p:cNvGrpSpPr>
          <p:nvPr/>
        </p:nvGrpSpPr>
        <p:grpSpPr bwMode="auto">
          <a:xfrm>
            <a:off x="6219825" y="4141788"/>
            <a:ext cx="1333500" cy="754062"/>
            <a:chOff x="4264" y="2609"/>
            <a:chExt cx="1120" cy="475"/>
          </a:xfrm>
        </p:grpSpPr>
        <p:sp>
          <p:nvSpPr>
            <p:cNvPr id="35" name="Freeform 29"/>
            <p:cNvSpPr>
              <a:spLocks/>
            </p:cNvSpPr>
            <p:nvPr/>
          </p:nvSpPr>
          <p:spPr bwMode="auto">
            <a:xfrm>
              <a:off x="4264" y="2609"/>
              <a:ext cx="1104" cy="457"/>
            </a:xfrm>
            <a:custGeom>
              <a:avLst/>
              <a:gdLst>
                <a:gd name="T0" fmla="*/ 0 w 4599"/>
                <a:gd name="T1" fmla="*/ 1606 h 1695"/>
                <a:gd name="T2" fmla="*/ 511 w 4599"/>
                <a:gd name="T3" fmla="*/ 1663 h 1695"/>
                <a:gd name="T4" fmla="*/ 938 w 4599"/>
                <a:gd name="T5" fmla="*/ 1695 h 1695"/>
                <a:gd name="T6" fmla="*/ 1504 w 4599"/>
                <a:gd name="T7" fmla="*/ 1674 h 1695"/>
                <a:gd name="T8" fmla="*/ 1801 w 4599"/>
                <a:gd name="T9" fmla="*/ 1642 h 1695"/>
                <a:gd name="T10" fmla="*/ 2083 w 4599"/>
                <a:gd name="T11" fmla="*/ 1599 h 1695"/>
                <a:gd name="T12" fmla="*/ 2360 w 4599"/>
                <a:gd name="T13" fmla="*/ 1550 h 1695"/>
                <a:gd name="T14" fmla="*/ 2663 w 4599"/>
                <a:gd name="T15" fmla="*/ 1503 h 1695"/>
                <a:gd name="T16" fmla="*/ 3036 w 4599"/>
                <a:gd name="T17" fmla="*/ 1461 h 1695"/>
                <a:gd name="T18" fmla="*/ 3449 w 4599"/>
                <a:gd name="T19" fmla="*/ 1429 h 1695"/>
                <a:gd name="T20" fmla="*/ 3960 w 4599"/>
                <a:gd name="T21" fmla="*/ 1415 h 1695"/>
                <a:gd name="T22" fmla="*/ 3960 w 4599"/>
                <a:gd name="T23" fmla="*/ 1283 h 1695"/>
                <a:gd name="T24" fmla="*/ 4087 w 4599"/>
                <a:gd name="T25" fmla="*/ 1276 h 1695"/>
                <a:gd name="T26" fmla="*/ 4259 w 4599"/>
                <a:gd name="T27" fmla="*/ 1276 h 1695"/>
                <a:gd name="T28" fmla="*/ 4259 w 4599"/>
                <a:gd name="T29" fmla="*/ 1135 h 1695"/>
                <a:gd name="T30" fmla="*/ 4413 w 4599"/>
                <a:gd name="T31" fmla="*/ 1130 h 1695"/>
                <a:gd name="T32" fmla="*/ 4599 w 4599"/>
                <a:gd name="T33" fmla="*/ 1130 h 1695"/>
                <a:gd name="T34" fmla="*/ 4599 w 4599"/>
                <a:gd name="T35" fmla="*/ 0 h 1695"/>
                <a:gd name="T36" fmla="*/ 633 w 4599"/>
                <a:gd name="T37" fmla="*/ 0 h 1695"/>
                <a:gd name="T38" fmla="*/ 633 w 4599"/>
                <a:gd name="T39" fmla="*/ 142 h 1695"/>
                <a:gd name="T40" fmla="*/ 326 w 4599"/>
                <a:gd name="T41" fmla="*/ 142 h 1695"/>
                <a:gd name="T42" fmla="*/ 326 w 4599"/>
                <a:gd name="T43" fmla="*/ 288 h 1695"/>
                <a:gd name="T44" fmla="*/ 0 w 4599"/>
                <a:gd name="T45" fmla="*/ 288 h 1695"/>
                <a:gd name="T46" fmla="*/ 0 w 4599"/>
                <a:gd name="T47" fmla="*/ 1606 h 16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99"/>
                <a:gd name="T73" fmla="*/ 0 h 1695"/>
                <a:gd name="T74" fmla="*/ 4599 w 4599"/>
                <a:gd name="T75" fmla="*/ 1695 h 169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99" h="1695">
                  <a:moveTo>
                    <a:pt x="0" y="1606"/>
                  </a:moveTo>
                  <a:cubicBezTo>
                    <a:pt x="173" y="1631"/>
                    <a:pt x="345" y="1642"/>
                    <a:pt x="511" y="1663"/>
                  </a:cubicBezTo>
                  <a:cubicBezTo>
                    <a:pt x="655" y="1674"/>
                    <a:pt x="807" y="1681"/>
                    <a:pt x="938" y="1695"/>
                  </a:cubicBezTo>
                  <a:cubicBezTo>
                    <a:pt x="1283" y="1695"/>
                    <a:pt x="1407" y="1681"/>
                    <a:pt x="1504" y="1674"/>
                  </a:cubicBezTo>
                  <a:cubicBezTo>
                    <a:pt x="1614" y="1670"/>
                    <a:pt x="1704" y="1649"/>
                    <a:pt x="1801" y="1642"/>
                  </a:cubicBezTo>
                  <a:cubicBezTo>
                    <a:pt x="1891" y="1631"/>
                    <a:pt x="1973" y="1610"/>
                    <a:pt x="2083" y="1599"/>
                  </a:cubicBezTo>
                  <a:cubicBezTo>
                    <a:pt x="2173" y="1582"/>
                    <a:pt x="2270" y="1567"/>
                    <a:pt x="2360" y="1550"/>
                  </a:cubicBezTo>
                  <a:cubicBezTo>
                    <a:pt x="2470" y="1535"/>
                    <a:pt x="2566" y="1518"/>
                    <a:pt x="2663" y="1503"/>
                  </a:cubicBezTo>
                  <a:cubicBezTo>
                    <a:pt x="2787" y="1493"/>
                    <a:pt x="2897" y="1471"/>
                    <a:pt x="3036" y="1461"/>
                  </a:cubicBezTo>
                  <a:cubicBezTo>
                    <a:pt x="3167" y="1447"/>
                    <a:pt x="3305" y="1436"/>
                    <a:pt x="3449" y="1429"/>
                  </a:cubicBezTo>
                  <a:cubicBezTo>
                    <a:pt x="3615" y="1429"/>
                    <a:pt x="3788" y="1415"/>
                    <a:pt x="3960" y="1415"/>
                  </a:cubicBezTo>
                  <a:lnTo>
                    <a:pt x="3960" y="1283"/>
                  </a:lnTo>
                  <a:lnTo>
                    <a:pt x="4087" y="1276"/>
                  </a:lnTo>
                  <a:lnTo>
                    <a:pt x="4259" y="1276"/>
                  </a:lnTo>
                  <a:lnTo>
                    <a:pt x="4259" y="1135"/>
                  </a:lnTo>
                  <a:lnTo>
                    <a:pt x="4413" y="1130"/>
                  </a:lnTo>
                  <a:lnTo>
                    <a:pt x="4599" y="1130"/>
                  </a:lnTo>
                  <a:lnTo>
                    <a:pt x="4599" y="0"/>
                  </a:lnTo>
                  <a:lnTo>
                    <a:pt x="633" y="0"/>
                  </a:lnTo>
                  <a:lnTo>
                    <a:pt x="633" y="142"/>
                  </a:lnTo>
                  <a:lnTo>
                    <a:pt x="326" y="142"/>
                  </a:lnTo>
                  <a:lnTo>
                    <a:pt x="326" y="288"/>
                  </a:lnTo>
                  <a:lnTo>
                    <a:pt x="0" y="288"/>
                  </a:lnTo>
                  <a:lnTo>
                    <a:pt x="0" y="1606"/>
                  </a:lnTo>
                  <a:close/>
                </a:path>
              </a:pathLst>
            </a:custGeom>
            <a:solidFill>
              <a:srgbClr val="84E084"/>
            </a:solidFill>
            <a:ln w="0">
              <a:solidFill>
                <a:srgbClr val="000000"/>
              </a:solidFill>
              <a:round/>
              <a:headEnd/>
              <a:tailEnd/>
            </a:ln>
          </p:spPr>
          <p:txBody>
            <a:bodyPr/>
            <a:lstStyle/>
            <a:p>
              <a:pPr algn="r"/>
              <a:endParaRPr lang="es-PE" sz="1400"/>
            </a:p>
          </p:txBody>
        </p:sp>
        <p:sp>
          <p:nvSpPr>
            <p:cNvPr id="36" name="Freeform 30"/>
            <p:cNvSpPr>
              <a:spLocks/>
            </p:cNvSpPr>
            <p:nvPr/>
          </p:nvSpPr>
          <p:spPr bwMode="auto">
            <a:xfrm>
              <a:off x="4280" y="2626"/>
              <a:ext cx="1104" cy="458"/>
            </a:xfrm>
            <a:custGeom>
              <a:avLst/>
              <a:gdLst>
                <a:gd name="T0" fmla="*/ 0 w 4599"/>
                <a:gd name="T1" fmla="*/ 1607 h 1696"/>
                <a:gd name="T2" fmla="*/ 510 w 4599"/>
                <a:gd name="T3" fmla="*/ 1664 h 1696"/>
                <a:gd name="T4" fmla="*/ 938 w 4599"/>
                <a:gd name="T5" fmla="*/ 1696 h 1696"/>
                <a:gd name="T6" fmla="*/ 1504 w 4599"/>
                <a:gd name="T7" fmla="*/ 1675 h 1696"/>
                <a:gd name="T8" fmla="*/ 1800 w 4599"/>
                <a:gd name="T9" fmla="*/ 1643 h 1696"/>
                <a:gd name="T10" fmla="*/ 2083 w 4599"/>
                <a:gd name="T11" fmla="*/ 1600 h 1696"/>
                <a:gd name="T12" fmla="*/ 2359 w 4599"/>
                <a:gd name="T13" fmla="*/ 1550 h 1696"/>
                <a:gd name="T14" fmla="*/ 2663 w 4599"/>
                <a:gd name="T15" fmla="*/ 1504 h 1696"/>
                <a:gd name="T16" fmla="*/ 3036 w 4599"/>
                <a:gd name="T17" fmla="*/ 1461 h 1696"/>
                <a:gd name="T18" fmla="*/ 3449 w 4599"/>
                <a:gd name="T19" fmla="*/ 1429 h 1696"/>
                <a:gd name="T20" fmla="*/ 3960 w 4599"/>
                <a:gd name="T21" fmla="*/ 1415 h 1696"/>
                <a:gd name="T22" fmla="*/ 3960 w 4599"/>
                <a:gd name="T23" fmla="*/ 1284 h 1696"/>
                <a:gd name="T24" fmla="*/ 4087 w 4599"/>
                <a:gd name="T25" fmla="*/ 1276 h 1696"/>
                <a:gd name="T26" fmla="*/ 4259 w 4599"/>
                <a:gd name="T27" fmla="*/ 1276 h 1696"/>
                <a:gd name="T28" fmla="*/ 4259 w 4599"/>
                <a:gd name="T29" fmla="*/ 1136 h 1696"/>
                <a:gd name="T30" fmla="*/ 4413 w 4599"/>
                <a:gd name="T31" fmla="*/ 1130 h 1696"/>
                <a:gd name="T32" fmla="*/ 4599 w 4599"/>
                <a:gd name="T33" fmla="*/ 1130 h 1696"/>
                <a:gd name="T34" fmla="*/ 4599 w 4599"/>
                <a:gd name="T35" fmla="*/ 0 h 1696"/>
                <a:gd name="T36" fmla="*/ 633 w 4599"/>
                <a:gd name="T37" fmla="*/ 0 h 1696"/>
                <a:gd name="T38" fmla="*/ 633 w 4599"/>
                <a:gd name="T39" fmla="*/ 143 h 1696"/>
                <a:gd name="T40" fmla="*/ 326 w 4599"/>
                <a:gd name="T41" fmla="*/ 143 h 1696"/>
                <a:gd name="T42" fmla="*/ 326 w 4599"/>
                <a:gd name="T43" fmla="*/ 289 h 1696"/>
                <a:gd name="T44" fmla="*/ 0 w 4599"/>
                <a:gd name="T45" fmla="*/ 289 h 1696"/>
                <a:gd name="T46" fmla="*/ 0 w 4599"/>
                <a:gd name="T47" fmla="*/ 1607 h 16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99"/>
                <a:gd name="T73" fmla="*/ 0 h 1696"/>
                <a:gd name="T74" fmla="*/ 4599 w 4599"/>
                <a:gd name="T75" fmla="*/ 1696 h 169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99" h="1696">
                  <a:moveTo>
                    <a:pt x="0" y="1607"/>
                  </a:moveTo>
                  <a:cubicBezTo>
                    <a:pt x="172" y="1632"/>
                    <a:pt x="345" y="1643"/>
                    <a:pt x="510" y="1664"/>
                  </a:cubicBezTo>
                  <a:cubicBezTo>
                    <a:pt x="655" y="1675"/>
                    <a:pt x="807" y="1682"/>
                    <a:pt x="938" y="1696"/>
                  </a:cubicBezTo>
                  <a:cubicBezTo>
                    <a:pt x="1283" y="1696"/>
                    <a:pt x="1407" y="1682"/>
                    <a:pt x="1504" y="1675"/>
                  </a:cubicBezTo>
                  <a:cubicBezTo>
                    <a:pt x="1614" y="1671"/>
                    <a:pt x="1704" y="1650"/>
                    <a:pt x="1800" y="1643"/>
                  </a:cubicBezTo>
                  <a:cubicBezTo>
                    <a:pt x="1890" y="1632"/>
                    <a:pt x="1973" y="1611"/>
                    <a:pt x="2083" y="1600"/>
                  </a:cubicBezTo>
                  <a:cubicBezTo>
                    <a:pt x="2173" y="1582"/>
                    <a:pt x="2269" y="1568"/>
                    <a:pt x="2359" y="1550"/>
                  </a:cubicBezTo>
                  <a:cubicBezTo>
                    <a:pt x="2470" y="1536"/>
                    <a:pt x="2566" y="1518"/>
                    <a:pt x="2663" y="1504"/>
                  </a:cubicBezTo>
                  <a:cubicBezTo>
                    <a:pt x="2787" y="1493"/>
                    <a:pt x="2897" y="1472"/>
                    <a:pt x="3036" y="1461"/>
                  </a:cubicBezTo>
                  <a:cubicBezTo>
                    <a:pt x="3167" y="1447"/>
                    <a:pt x="3304" y="1436"/>
                    <a:pt x="3449" y="1429"/>
                  </a:cubicBezTo>
                  <a:cubicBezTo>
                    <a:pt x="3615" y="1429"/>
                    <a:pt x="3787" y="1415"/>
                    <a:pt x="3960" y="1415"/>
                  </a:cubicBezTo>
                  <a:lnTo>
                    <a:pt x="3960" y="1284"/>
                  </a:lnTo>
                  <a:lnTo>
                    <a:pt x="4087" y="1276"/>
                  </a:lnTo>
                  <a:lnTo>
                    <a:pt x="4259" y="1276"/>
                  </a:lnTo>
                  <a:lnTo>
                    <a:pt x="4259" y="1136"/>
                  </a:lnTo>
                  <a:lnTo>
                    <a:pt x="4413" y="1130"/>
                  </a:lnTo>
                  <a:lnTo>
                    <a:pt x="4599" y="1130"/>
                  </a:lnTo>
                  <a:lnTo>
                    <a:pt x="4599" y="0"/>
                  </a:lnTo>
                  <a:lnTo>
                    <a:pt x="633" y="0"/>
                  </a:lnTo>
                  <a:lnTo>
                    <a:pt x="633" y="143"/>
                  </a:lnTo>
                  <a:lnTo>
                    <a:pt x="326" y="143"/>
                  </a:lnTo>
                  <a:lnTo>
                    <a:pt x="326" y="289"/>
                  </a:lnTo>
                  <a:lnTo>
                    <a:pt x="0" y="289"/>
                  </a:lnTo>
                  <a:lnTo>
                    <a:pt x="0" y="1607"/>
                  </a:lnTo>
                  <a:close/>
                </a:path>
              </a:pathLst>
            </a:custGeom>
            <a:solidFill>
              <a:srgbClr val="1E7A1E"/>
            </a:solidFill>
            <a:ln w="0">
              <a:solidFill>
                <a:srgbClr val="000000"/>
              </a:solidFill>
              <a:round/>
              <a:headEnd/>
              <a:tailEnd/>
            </a:ln>
          </p:spPr>
          <p:txBody>
            <a:bodyPr/>
            <a:lstStyle/>
            <a:p>
              <a:pPr algn="r"/>
              <a:endParaRPr lang="es-PE" sz="1400"/>
            </a:p>
          </p:txBody>
        </p:sp>
        <p:sp>
          <p:nvSpPr>
            <p:cNvPr id="37" name="Freeform 31"/>
            <p:cNvSpPr>
              <a:spLocks/>
            </p:cNvSpPr>
            <p:nvPr/>
          </p:nvSpPr>
          <p:spPr bwMode="auto">
            <a:xfrm>
              <a:off x="4272" y="2618"/>
              <a:ext cx="1104" cy="458"/>
            </a:xfrm>
            <a:custGeom>
              <a:avLst/>
              <a:gdLst>
                <a:gd name="T0" fmla="*/ 0 w 4600"/>
                <a:gd name="T1" fmla="*/ 1607 h 1696"/>
                <a:gd name="T2" fmla="*/ 511 w 4600"/>
                <a:gd name="T3" fmla="*/ 1664 h 1696"/>
                <a:gd name="T4" fmla="*/ 939 w 4600"/>
                <a:gd name="T5" fmla="*/ 1696 h 1696"/>
                <a:gd name="T6" fmla="*/ 1504 w 4600"/>
                <a:gd name="T7" fmla="*/ 1674 h 1696"/>
                <a:gd name="T8" fmla="*/ 1801 w 4600"/>
                <a:gd name="T9" fmla="*/ 1642 h 1696"/>
                <a:gd name="T10" fmla="*/ 2084 w 4600"/>
                <a:gd name="T11" fmla="*/ 1600 h 1696"/>
                <a:gd name="T12" fmla="*/ 2360 w 4600"/>
                <a:gd name="T13" fmla="*/ 1550 h 1696"/>
                <a:gd name="T14" fmla="*/ 2664 w 4600"/>
                <a:gd name="T15" fmla="*/ 1504 h 1696"/>
                <a:gd name="T16" fmla="*/ 3036 w 4600"/>
                <a:gd name="T17" fmla="*/ 1461 h 1696"/>
                <a:gd name="T18" fmla="*/ 3450 w 4600"/>
                <a:gd name="T19" fmla="*/ 1429 h 1696"/>
                <a:gd name="T20" fmla="*/ 3961 w 4600"/>
                <a:gd name="T21" fmla="*/ 1415 h 1696"/>
                <a:gd name="T22" fmla="*/ 3961 w 4600"/>
                <a:gd name="T23" fmla="*/ 1284 h 1696"/>
                <a:gd name="T24" fmla="*/ 4088 w 4600"/>
                <a:gd name="T25" fmla="*/ 1276 h 1696"/>
                <a:gd name="T26" fmla="*/ 4260 w 4600"/>
                <a:gd name="T27" fmla="*/ 1276 h 1696"/>
                <a:gd name="T28" fmla="*/ 4260 w 4600"/>
                <a:gd name="T29" fmla="*/ 1136 h 1696"/>
                <a:gd name="T30" fmla="*/ 4413 w 4600"/>
                <a:gd name="T31" fmla="*/ 1130 h 1696"/>
                <a:gd name="T32" fmla="*/ 4600 w 4600"/>
                <a:gd name="T33" fmla="*/ 1130 h 1696"/>
                <a:gd name="T34" fmla="*/ 4600 w 4600"/>
                <a:gd name="T35" fmla="*/ 0 h 1696"/>
                <a:gd name="T36" fmla="*/ 633 w 4600"/>
                <a:gd name="T37" fmla="*/ 0 h 1696"/>
                <a:gd name="T38" fmla="*/ 633 w 4600"/>
                <a:gd name="T39" fmla="*/ 142 h 1696"/>
                <a:gd name="T40" fmla="*/ 327 w 4600"/>
                <a:gd name="T41" fmla="*/ 142 h 1696"/>
                <a:gd name="T42" fmla="*/ 327 w 4600"/>
                <a:gd name="T43" fmla="*/ 288 h 1696"/>
                <a:gd name="T44" fmla="*/ 0 w 4600"/>
                <a:gd name="T45" fmla="*/ 288 h 1696"/>
                <a:gd name="T46" fmla="*/ 0 w 4600"/>
                <a:gd name="T47" fmla="*/ 1607 h 16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600"/>
                <a:gd name="T73" fmla="*/ 0 h 1696"/>
                <a:gd name="T74" fmla="*/ 4600 w 4600"/>
                <a:gd name="T75" fmla="*/ 1696 h 169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600" h="1696">
                  <a:moveTo>
                    <a:pt x="0" y="1607"/>
                  </a:moveTo>
                  <a:cubicBezTo>
                    <a:pt x="173" y="1632"/>
                    <a:pt x="345" y="1642"/>
                    <a:pt x="511" y="1664"/>
                  </a:cubicBezTo>
                  <a:cubicBezTo>
                    <a:pt x="656" y="1674"/>
                    <a:pt x="808" y="1681"/>
                    <a:pt x="939" y="1696"/>
                  </a:cubicBezTo>
                  <a:cubicBezTo>
                    <a:pt x="1284" y="1696"/>
                    <a:pt x="1408" y="1681"/>
                    <a:pt x="1504" y="1674"/>
                  </a:cubicBezTo>
                  <a:cubicBezTo>
                    <a:pt x="1615" y="1671"/>
                    <a:pt x="1705" y="1649"/>
                    <a:pt x="1801" y="1642"/>
                  </a:cubicBezTo>
                  <a:cubicBezTo>
                    <a:pt x="1891" y="1632"/>
                    <a:pt x="1974" y="1610"/>
                    <a:pt x="2084" y="1600"/>
                  </a:cubicBezTo>
                  <a:cubicBezTo>
                    <a:pt x="2174" y="1582"/>
                    <a:pt x="2270" y="1568"/>
                    <a:pt x="2360" y="1550"/>
                  </a:cubicBezTo>
                  <a:cubicBezTo>
                    <a:pt x="2470" y="1536"/>
                    <a:pt x="2567" y="1518"/>
                    <a:pt x="2664" y="1504"/>
                  </a:cubicBezTo>
                  <a:cubicBezTo>
                    <a:pt x="2788" y="1493"/>
                    <a:pt x="2898" y="1472"/>
                    <a:pt x="3036" y="1461"/>
                  </a:cubicBezTo>
                  <a:cubicBezTo>
                    <a:pt x="3167" y="1447"/>
                    <a:pt x="3305" y="1436"/>
                    <a:pt x="3450" y="1429"/>
                  </a:cubicBezTo>
                  <a:cubicBezTo>
                    <a:pt x="3616" y="1429"/>
                    <a:pt x="3788" y="1415"/>
                    <a:pt x="3961" y="1415"/>
                  </a:cubicBezTo>
                  <a:lnTo>
                    <a:pt x="3961" y="1284"/>
                  </a:lnTo>
                  <a:lnTo>
                    <a:pt x="4088" y="1276"/>
                  </a:lnTo>
                  <a:lnTo>
                    <a:pt x="4260" y="1276"/>
                  </a:lnTo>
                  <a:lnTo>
                    <a:pt x="4260" y="1136"/>
                  </a:lnTo>
                  <a:lnTo>
                    <a:pt x="4413" y="1130"/>
                  </a:lnTo>
                  <a:lnTo>
                    <a:pt x="4600" y="1130"/>
                  </a:lnTo>
                  <a:lnTo>
                    <a:pt x="4600" y="0"/>
                  </a:lnTo>
                  <a:lnTo>
                    <a:pt x="633" y="0"/>
                  </a:lnTo>
                  <a:lnTo>
                    <a:pt x="633" y="142"/>
                  </a:lnTo>
                  <a:lnTo>
                    <a:pt x="327" y="142"/>
                  </a:lnTo>
                  <a:lnTo>
                    <a:pt x="327" y="288"/>
                  </a:lnTo>
                  <a:lnTo>
                    <a:pt x="0" y="288"/>
                  </a:lnTo>
                  <a:lnTo>
                    <a:pt x="0" y="1607"/>
                  </a:lnTo>
                  <a:close/>
                </a:path>
              </a:pathLst>
            </a:custGeom>
            <a:solidFill>
              <a:srgbClr val="D5FFEA"/>
            </a:solidFill>
            <a:ln w="0">
              <a:solidFill>
                <a:srgbClr val="000000"/>
              </a:solidFill>
              <a:round/>
              <a:headEnd/>
              <a:tailEnd/>
            </a:ln>
          </p:spPr>
          <p:txBody>
            <a:bodyPr/>
            <a:lstStyle/>
            <a:p>
              <a:pPr algn="r"/>
              <a:endParaRPr lang="es-PE" sz="1400"/>
            </a:p>
          </p:txBody>
        </p:sp>
        <p:sp>
          <p:nvSpPr>
            <p:cNvPr id="38" name="Freeform 32"/>
            <p:cNvSpPr>
              <a:spLocks/>
            </p:cNvSpPr>
            <p:nvPr/>
          </p:nvSpPr>
          <p:spPr bwMode="auto">
            <a:xfrm>
              <a:off x="4272" y="2618"/>
              <a:ext cx="1104" cy="458"/>
            </a:xfrm>
            <a:custGeom>
              <a:avLst/>
              <a:gdLst>
                <a:gd name="T0" fmla="*/ 0 w 4600"/>
                <a:gd name="T1" fmla="*/ 1607 h 1696"/>
                <a:gd name="T2" fmla="*/ 511 w 4600"/>
                <a:gd name="T3" fmla="*/ 1664 h 1696"/>
                <a:gd name="T4" fmla="*/ 939 w 4600"/>
                <a:gd name="T5" fmla="*/ 1696 h 1696"/>
                <a:gd name="T6" fmla="*/ 1504 w 4600"/>
                <a:gd name="T7" fmla="*/ 1674 h 1696"/>
                <a:gd name="T8" fmla="*/ 1801 w 4600"/>
                <a:gd name="T9" fmla="*/ 1642 h 1696"/>
                <a:gd name="T10" fmla="*/ 2084 w 4600"/>
                <a:gd name="T11" fmla="*/ 1600 h 1696"/>
                <a:gd name="T12" fmla="*/ 2360 w 4600"/>
                <a:gd name="T13" fmla="*/ 1550 h 1696"/>
                <a:gd name="T14" fmla="*/ 2664 w 4600"/>
                <a:gd name="T15" fmla="*/ 1504 h 1696"/>
                <a:gd name="T16" fmla="*/ 3036 w 4600"/>
                <a:gd name="T17" fmla="*/ 1461 h 1696"/>
                <a:gd name="T18" fmla="*/ 3450 w 4600"/>
                <a:gd name="T19" fmla="*/ 1429 h 1696"/>
                <a:gd name="T20" fmla="*/ 3961 w 4600"/>
                <a:gd name="T21" fmla="*/ 1415 h 1696"/>
                <a:gd name="T22" fmla="*/ 3961 w 4600"/>
                <a:gd name="T23" fmla="*/ 1284 h 1696"/>
                <a:gd name="T24" fmla="*/ 4088 w 4600"/>
                <a:gd name="T25" fmla="*/ 1276 h 1696"/>
                <a:gd name="T26" fmla="*/ 4260 w 4600"/>
                <a:gd name="T27" fmla="*/ 1276 h 1696"/>
                <a:gd name="T28" fmla="*/ 4260 w 4600"/>
                <a:gd name="T29" fmla="*/ 1136 h 1696"/>
                <a:gd name="T30" fmla="*/ 4413 w 4600"/>
                <a:gd name="T31" fmla="*/ 1130 h 1696"/>
                <a:gd name="T32" fmla="*/ 4600 w 4600"/>
                <a:gd name="T33" fmla="*/ 1130 h 1696"/>
                <a:gd name="T34" fmla="*/ 4600 w 4600"/>
                <a:gd name="T35" fmla="*/ 0 h 1696"/>
                <a:gd name="T36" fmla="*/ 633 w 4600"/>
                <a:gd name="T37" fmla="*/ 0 h 1696"/>
                <a:gd name="T38" fmla="*/ 633 w 4600"/>
                <a:gd name="T39" fmla="*/ 142 h 1696"/>
                <a:gd name="T40" fmla="*/ 327 w 4600"/>
                <a:gd name="T41" fmla="*/ 142 h 1696"/>
                <a:gd name="T42" fmla="*/ 327 w 4600"/>
                <a:gd name="T43" fmla="*/ 288 h 1696"/>
                <a:gd name="T44" fmla="*/ 0 w 4600"/>
                <a:gd name="T45" fmla="*/ 288 h 1696"/>
                <a:gd name="T46" fmla="*/ 0 w 4600"/>
                <a:gd name="T47" fmla="*/ 1607 h 16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600"/>
                <a:gd name="T73" fmla="*/ 0 h 1696"/>
                <a:gd name="T74" fmla="*/ 4600 w 4600"/>
                <a:gd name="T75" fmla="*/ 1696 h 169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600" h="1696">
                  <a:moveTo>
                    <a:pt x="0" y="1607"/>
                  </a:moveTo>
                  <a:cubicBezTo>
                    <a:pt x="173" y="1632"/>
                    <a:pt x="345" y="1642"/>
                    <a:pt x="511" y="1664"/>
                  </a:cubicBezTo>
                  <a:cubicBezTo>
                    <a:pt x="656" y="1674"/>
                    <a:pt x="808" y="1681"/>
                    <a:pt x="939" y="1696"/>
                  </a:cubicBezTo>
                  <a:cubicBezTo>
                    <a:pt x="1284" y="1696"/>
                    <a:pt x="1408" y="1681"/>
                    <a:pt x="1504" y="1674"/>
                  </a:cubicBezTo>
                  <a:cubicBezTo>
                    <a:pt x="1615" y="1671"/>
                    <a:pt x="1705" y="1649"/>
                    <a:pt x="1801" y="1642"/>
                  </a:cubicBezTo>
                  <a:cubicBezTo>
                    <a:pt x="1891" y="1632"/>
                    <a:pt x="1974" y="1610"/>
                    <a:pt x="2084" y="1600"/>
                  </a:cubicBezTo>
                  <a:cubicBezTo>
                    <a:pt x="2174" y="1582"/>
                    <a:pt x="2270" y="1568"/>
                    <a:pt x="2360" y="1550"/>
                  </a:cubicBezTo>
                  <a:cubicBezTo>
                    <a:pt x="2470" y="1536"/>
                    <a:pt x="2567" y="1518"/>
                    <a:pt x="2664" y="1504"/>
                  </a:cubicBezTo>
                  <a:cubicBezTo>
                    <a:pt x="2788" y="1493"/>
                    <a:pt x="2898" y="1472"/>
                    <a:pt x="3036" y="1461"/>
                  </a:cubicBezTo>
                  <a:cubicBezTo>
                    <a:pt x="3167" y="1447"/>
                    <a:pt x="3305" y="1436"/>
                    <a:pt x="3450" y="1429"/>
                  </a:cubicBezTo>
                  <a:cubicBezTo>
                    <a:pt x="3616" y="1429"/>
                    <a:pt x="3788" y="1415"/>
                    <a:pt x="3961" y="1415"/>
                  </a:cubicBezTo>
                  <a:lnTo>
                    <a:pt x="3961" y="1284"/>
                  </a:lnTo>
                  <a:lnTo>
                    <a:pt x="4088" y="1276"/>
                  </a:lnTo>
                  <a:lnTo>
                    <a:pt x="4260" y="1276"/>
                  </a:lnTo>
                  <a:lnTo>
                    <a:pt x="4260" y="1136"/>
                  </a:lnTo>
                  <a:lnTo>
                    <a:pt x="4413" y="1130"/>
                  </a:lnTo>
                  <a:lnTo>
                    <a:pt x="4600" y="1130"/>
                  </a:lnTo>
                  <a:lnTo>
                    <a:pt x="4600" y="0"/>
                  </a:lnTo>
                  <a:lnTo>
                    <a:pt x="633" y="0"/>
                  </a:lnTo>
                  <a:lnTo>
                    <a:pt x="633" y="142"/>
                  </a:lnTo>
                  <a:lnTo>
                    <a:pt x="327" y="142"/>
                  </a:lnTo>
                  <a:lnTo>
                    <a:pt x="327" y="288"/>
                  </a:lnTo>
                  <a:lnTo>
                    <a:pt x="0" y="288"/>
                  </a:lnTo>
                  <a:lnTo>
                    <a:pt x="0" y="1607"/>
                  </a:lnTo>
                  <a:close/>
                </a:path>
              </a:pathLst>
            </a:custGeom>
            <a:noFill/>
            <a:ln w="3175" cap="rnd">
              <a:solidFill>
                <a:srgbClr val="33CC33"/>
              </a:solidFill>
              <a:round/>
              <a:headEnd/>
              <a:tailEnd/>
            </a:ln>
          </p:spPr>
          <p:txBody>
            <a:bodyPr/>
            <a:lstStyle/>
            <a:p>
              <a:pPr algn="r"/>
              <a:endParaRPr lang="es-PE" sz="1400"/>
            </a:p>
          </p:txBody>
        </p:sp>
        <p:sp>
          <p:nvSpPr>
            <p:cNvPr id="39" name="Freeform 33"/>
            <p:cNvSpPr>
              <a:spLocks/>
            </p:cNvSpPr>
            <p:nvPr/>
          </p:nvSpPr>
          <p:spPr bwMode="auto">
            <a:xfrm>
              <a:off x="4351" y="2695"/>
              <a:ext cx="872" cy="269"/>
            </a:xfrm>
            <a:custGeom>
              <a:avLst/>
              <a:gdLst>
                <a:gd name="T0" fmla="*/ 0 w 872"/>
                <a:gd name="T1" fmla="*/ 0 h 269"/>
                <a:gd name="T2" fmla="*/ 872 w 872"/>
                <a:gd name="T3" fmla="*/ 0 h 269"/>
                <a:gd name="T4" fmla="*/ 872 w 872"/>
                <a:gd name="T5" fmla="*/ 269 h 269"/>
                <a:gd name="T6" fmla="*/ 0 60000 65536"/>
                <a:gd name="T7" fmla="*/ 0 60000 65536"/>
                <a:gd name="T8" fmla="*/ 0 60000 65536"/>
                <a:gd name="T9" fmla="*/ 0 w 872"/>
                <a:gd name="T10" fmla="*/ 0 h 269"/>
                <a:gd name="T11" fmla="*/ 872 w 872"/>
                <a:gd name="T12" fmla="*/ 269 h 269"/>
              </a:gdLst>
              <a:ahLst/>
              <a:cxnLst>
                <a:cxn ang="T6">
                  <a:pos x="T0" y="T1"/>
                </a:cxn>
                <a:cxn ang="T7">
                  <a:pos x="T2" y="T3"/>
                </a:cxn>
                <a:cxn ang="T8">
                  <a:pos x="T4" y="T5"/>
                </a:cxn>
              </a:cxnLst>
              <a:rect l="T9" t="T10" r="T11" b="T12"/>
              <a:pathLst>
                <a:path w="872" h="269">
                  <a:moveTo>
                    <a:pt x="0" y="0"/>
                  </a:moveTo>
                  <a:lnTo>
                    <a:pt x="872" y="0"/>
                  </a:lnTo>
                  <a:lnTo>
                    <a:pt x="872" y="269"/>
                  </a:lnTo>
                </a:path>
              </a:pathLst>
            </a:custGeom>
            <a:noFill/>
            <a:ln w="3175" cap="rnd">
              <a:solidFill>
                <a:srgbClr val="33CC33"/>
              </a:solidFill>
              <a:round/>
              <a:headEnd/>
              <a:tailEnd/>
            </a:ln>
          </p:spPr>
          <p:txBody>
            <a:bodyPr/>
            <a:lstStyle/>
            <a:p>
              <a:pPr algn="r"/>
              <a:endParaRPr lang="es-PE" sz="1400"/>
            </a:p>
          </p:txBody>
        </p:sp>
        <p:sp>
          <p:nvSpPr>
            <p:cNvPr id="40" name="Freeform 34"/>
            <p:cNvSpPr>
              <a:spLocks/>
            </p:cNvSpPr>
            <p:nvPr/>
          </p:nvSpPr>
          <p:spPr bwMode="auto">
            <a:xfrm>
              <a:off x="4424" y="2656"/>
              <a:ext cx="871" cy="268"/>
            </a:xfrm>
            <a:custGeom>
              <a:avLst/>
              <a:gdLst>
                <a:gd name="T0" fmla="*/ 0 w 871"/>
                <a:gd name="T1" fmla="*/ 0 h 268"/>
                <a:gd name="T2" fmla="*/ 871 w 871"/>
                <a:gd name="T3" fmla="*/ 0 h 268"/>
                <a:gd name="T4" fmla="*/ 871 w 871"/>
                <a:gd name="T5" fmla="*/ 268 h 268"/>
                <a:gd name="T6" fmla="*/ 0 60000 65536"/>
                <a:gd name="T7" fmla="*/ 0 60000 65536"/>
                <a:gd name="T8" fmla="*/ 0 60000 65536"/>
                <a:gd name="T9" fmla="*/ 0 w 871"/>
                <a:gd name="T10" fmla="*/ 0 h 268"/>
                <a:gd name="T11" fmla="*/ 871 w 871"/>
                <a:gd name="T12" fmla="*/ 268 h 268"/>
              </a:gdLst>
              <a:ahLst/>
              <a:cxnLst>
                <a:cxn ang="T6">
                  <a:pos x="T0" y="T1"/>
                </a:cxn>
                <a:cxn ang="T7">
                  <a:pos x="T2" y="T3"/>
                </a:cxn>
                <a:cxn ang="T8">
                  <a:pos x="T4" y="T5"/>
                </a:cxn>
              </a:cxnLst>
              <a:rect l="T9" t="T10" r="T11" b="T12"/>
              <a:pathLst>
                <a:path w="871" h="268">
                  <a:moveTo>
                    <a:pt x="0" y="0"/>
                  </a:moveTo>
                  <a:lnTo>
                    <a:pt x="871" y="0"/>
                  </a:lnTo>
                  <a:lnTo>
                    <a:pt x="871" y="268"/>
                  </a:lnTo>
                </a:path>
              </a:pathLst>
            </a:custGeom>
            <a:noFill/>
            <a:ln w="3175" cap="rnd">
              <a:solidFill>
                <a:srgbClr val="33CC33"/>
              </a:solidFill>
              <a:round/>
              <a:headEnd/>
              <a:tailEnd/>
            </a:ln>
          </p:spPr>
          <p:txBody>
            <a:bodyPr/>
            <a:lstStyle/>
            <a:p>
              <a:pPr algn="r"/>
              <a:endParaRPr lang="es-PE" sz="1400"/>
            </a:p>
          </p:txBody>
        </p:sp>
      </p:grpSp>
      <p:sp>
        <p:nvSpPr>
          <p:cNvPr id="41" name="Rectangle 35"/>
          <p:cNvSpPr>
            <a:spLocks noChangeArrowheads="1"/>
          </p:cNvSpPr>
          <p:nvPr/>
        </p:nvSpPr>
        <p:spPr bwMode="auto">
          <a:xfrm>
            <a:off x="6207467" y="4313238"/>
            <a:ext cx="1195840" cy="415498"/>
          </a:xfrm>
          <a:prstGeom prst="rect">
            <a:avLst/>
          </a:prstGeom>
          <a:noFill/>
          <a:ln w="9525">
            <a:noFill/>
            <a:miter lim="800000"/>
            <a:headEnd/>
            <a:tailEnd/>
          </a:ln>
        </p:spPr>
        <p:txBody>
          <a:bodyPr wrap="none" lIns="0" tIns="0" rIns="0" bIns="0">
            <a:spAutoFit/>
          </a:bodyPr>
          <a:lstStyle/>
          <a:p>
            <a:pPr algn="r"/>
            <a:r>
              <a:rPr lang="es-ES" sz="2000" dirty="0">
                <a:solidFill>
                  <a:srgbClr val="000000"/>
                </a:solidFill>
                <a:latin typeface="Trebuchet MS" pitchFamily="34" charset="0"/>
              </a:rPr>
              <a:t>Motrices</a:t>
            </a:r>
            <a:r>
              <a:rPr lang="es-ES" sz="2700" dirty="0">
                <a:solidFill>
                  <a:srgbClr val="000000"/>
                </a:solidFill>
                <a:latin typeface="Trebuchet MS" pitchFamily="34" charset="0"/>
              </a:rPr>
              <a:t>  </a:t>
            </a:r>
            <a:endParaRPr lang="es-ES" dirty="0"/>
          </a:p>
        </p:txBody>
      </p:sp>
      <p:grpSp>
        <p:nvGrpSpPr>
          <p:cNvPr id="8" name="Group 36"/>
          <p:cNvGrpSpPr>
            <a:grpSpLocks/>
          </p:cNvGrpSpPr>
          <p:nvPr/>
        </p:nvGrpSpPr>
        <p:grpSpPr bwMode="auto">
          <a:xfrm>
            <a:off x="5411391" y="2978150"/>
            <a:ext cx="770334" cy="641350"/>
            <a:chOff x="3585" y="1876"/>
            <a:chExt cx="647" cy="404"/>
          </a:xfrm>
        </p:grpSpPr>
        <p:sp>
          <p:nvSpPr>
            <p:cNvPr id="43" name="Freeform 37"/>
            <p:cNvSpPr>
              <a:spLocks noEditPoints="1"/>
            </p:cNvSpPr>
            <p:nvPr/>
          </p:nvSpPr>
          <p:spPr bwMode="auto">
            <a:xfrm>
              <a:off x="3585" y="1876"/>
              <a:ext cx="631" cy="386"/>
            </a:xfrm>
            <a:custGeom>
              <a:avLst/>
              <a:gdLst>
                <a:gd name="T0" fmla="*/ 16 w 2628"/>
                <a:gd name="T1" fmla="*/ 1378 h 1429"/>
                <a:gd name="T2" fmla="*/ 2470 w 2628"/>
                <a:gd name="T3" fmla="*/ 57 h 1429"/>
                <a:gd name="T4" fmla="*/ 2503 w 2628"/>
                <a:gd name="T5" fmla="*/ 67 h 1429"/>
                <a:gd name="T6" fmla="*/ 2493 w 2628"/>
                <a:gd name="T7" fmla="*/ 101 h 1429"/>
                <a:gd name="T8" fmla="*/ 40 w 2628"/>
                <a:gd name="T9" fmla="*/ 1422 h 1429"/>
                <a:gd name="T10" fmla="*/ 6 w 2628"/>
                <a:gd name="T11" fmla="*/ 1412 h 1429"/>
                <a:gd name="T12" fmla="*/ 16 w 2628"/>
                <a:gd name="T13" fmla="*/ 1378 h 1429"/>
                <a:gd name="T14" fmla="*/ 2405 w 2628"/>
                <a:gd name="T15" fmla="*/ 7 h 1429"/>
                <a:gd name="T16" fmla="*/ 2628 w 2628"/>
                <a:gd name="T17" fmla="*/ 0 h 1429"/>
                <a:gd name="T18" fmla="*/ 2499 w 2628"/>
                <a:gd name="T19" fmla="*/ 183 h 1429"/>
                <a:gd name="T20" fmla="*/ 2405 w 2628"/>
                <a:gd name="T21" fmla="*/ 7 h 1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28"/>
                <a:gd name="T34" fmla="*/ 0 h 1429"/>
                <a:gd name="T35" fmla="*/ 2628 w 2628"/>
                <a:gd name="T36" fmla="*/ 1429 h 1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28" h="1429">
                  <a:moveTo>
                    <a:pt x="16" y="1378"/>
                  </a:moveTo>
                  <a:lnTo>
                    <a:pt x="2470" y="57"/>
                  </a:lnTo>
                  <a:cubicBezTo>
                    <a:pt x="2482" y="51"/>
                    <a:pt x="2497" y="55"/>
                    <a:pt x="2503" y="67"/>
                  </a:cubicBezTo>
                  <a:cubicBezTo>
                    <a:pt x="2510" y="79"/>
                    <a:pt x="2505" y="95"/>
                    <a:pt x="2493" y="101"/>
                  </a:cubicBezTo>
                  <a:lnTo>
                    <a:pt x="40" y="1422"/>
                  </a:lnTo>
                  <a:cubicBezTo>
                    <a:pt x="28" y="1429"/>
                    <a:pt x="13" y="1424"/>
                    <a:pt x="6" y="1412"/>
                  </a:cubicBezTo>
                  <a:cubicBezTo>
                    <a:pt x="0" y="1400"/>
                    <a:pt x="4" y="1385"/>
                    <a:pt x="16" y="1378"/>
                  </a:cubicBezTo>
                  <a:close/>
                  <a:moveTo>
                    <a:pt x="2405" y="7"/>
                  </a:moveTo>
                  <a:lnTo>
                    <a:pt x="2628" y="0"/>
                  </a:lnTo>
                  <a:lnTo>
                    <a:pt x="2499" y="183"/>
                  </a:lnTo>
                  <a:lnTo>
                    <a:pt x="2405" y="7"/>
                  </a:lnTo>
                  <a:close/>
                </a:path>
              </a:pathLst>
            </a:custGeom>
            <a:solidFill>
              <a:srgbClr val="FF6666"/>
            </a:solidFill>
            <a:ln w="1588">
              <a:solidFill>
                <a:srgbClr val="FF6666"/>
              </a:solidFill>
              <a:bevel/>
              <a:headEnd/>
              <a:tailEnd/>
            </a:ln>
          </p:spPr>
          <p:txBody>
            <a:bodyPr/>
            <a:lstStyle/>
            <a:p>
              <a:pPr algn="r"/>
              <a:endParaRPr lang="es-PE" sz="1400"/>
            </a:p>
          </p:txBody>
        </p:sp>
        <p:sp>
          <p:nvSpPr>
            <p:cNvPr id="44" name="Freeform 38"/>
            <p:cNvSpPr>
              <a:spLocks noEditPoints="1"/>
            </p:cNvSpPr>
            <p:nvPr/>
          </p:nvSpPr>
          <p:spPr bwMode="auto">
            <a:xfrm>
              <a:off x="3601" y="1894"/>
              <a:ext cx="631" cy="386"/>
            </a:xfrm>
            <a:custGeom>
              <a:avLst/>
              <a:gdLst>
                <a:gd name="T0" fmla="*/ 17 w 2629"/>
                <a:gd name="T1" fmla="*/ 1378 h 1428"/>
                <a:gd name="T2" fmla="*/ 2470 w 2629"/>
                <a:gd name="T3" fmla="*/ 57 h 1428"/>
                <a:gd name="T4" fmla="*/ 2504 w 2629"/>
                <a:gd name="T5" fmla="*/ 67 h 1428"/>
                <a:gd name="T6" fmla="*/ 2494 w 2629"/>
                <a:gd name="T7" fmla="*/ 101 h 1428"/>
                <a:gd name="T8" fmla="*/ 41 w 2629"/>
                <a:gd name="T9" fmla="*/ 1422 h 1428"/>
                <a:gd name="T10" fmla="*/ 7 w 2629"/>
                <a:gd name="T11" fmla="*/ 1412 h 1428"/>
                <a:gd name="T12" fmla="*/ 17 w 2629"/>
                <a:gd name="T13" fmla="*/ 1378 h 1428"/>
                <a:gd name="T14" fmla="*/ 2405 w 2629"/>
                <a:gd name="T15" fmla="*/ 7 h 1428"/>
                <a:gd name="T16" fmla="*/ 2629 w 2629"/>
                <a:gd name="T17" fmla="*/ 0 h 1428"/>
                <a:gd name="T18" fmla="*/ 2500 w 2629"/>
                <a:gd name="T19" fmla="*/ 183 h 1428"/>
                <a:gd name="T20" fmla="*/ 2405 w 2629"/>
                <a:gd name="T21" fmla="*/ 7 h 14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29"/>
                <a:gd name="T34" fmla="*/ 0 h 1428"/>
                <a:gd name="T35" fmla="*/ 2629 w 2629"/>
                <a:gd name="T36" fmla="*/ 1428 h 14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29" h="1428">
                  <a:moveTo>
                    <a:pt x="17" y="1378"/>
                  </a:moveTo>
                  <a:lnTo>
                    <a:pt x="2470" y="57"/>
                  </a:lnTo>
                  <a:cubicBezTo>
                    <a:pt x="2482" y="50"/>
                    <a:pt x="2498" y="55"/>
                    <a:pt x="2504" y="67"/>
                  </a:cubicBezTo>
                  <a:cubicBezTo>
                    <a:pt x="2511" y="79"/>
                    <a:pt x="2506" y="94"/>
                    <a:pt x="2494" y="101"/>
                  </a:cubicBezTo>
                  <a:lnTo>
                    <a:pt x="41" y="1422"/>
                  </a:lnTo>
                  <a:cubicBezTo>
                    <a:pt x="28" y="1428"/>
                    <a:pt x="13" y="1424"/>
                    <a:pt x="7" y="1412"/>
                  </a:cubicBezTo>
                  <a:cubicBezTo>
                    <a:pt x="0" y="1399"/>
                    <a:pt x="5" y="1384"/>
                    <a:pt x="17" y="1378"/>
                  </a:cubicBezTo>
                  <a:close/>
                  <a:moveTo>
                    <a:pt x="2405" y="7"/>
                  </a:moveTo>
                  <a:lnTo>
                    <a:pt x="2629" y="0"/>
                  </a:lnTo>
                  <a:lnTo>
                    <a:pt x="2500" y="183"/>
                  </a:lnTo>
                  <a:lnTo>
                    <a:pt x="2405" y="7"/>
                  </a:lnTo>
                  <a:close/>
                </a:path>
              </a:pathLst>
            </a:custGeom>
            <a:solidFill>
              <a:srgbClr val="990000"/>
            </a:solidFill>
            <a:ln w="1588">
              <a:solidFill>
                <a:srgbClr val="990000"/>
              </a:solidFill>
              <a:bevel/>
              <a:headEnd/>
              <a:tailEnd/>
            </a:ln>
          </p:spPr>
          <p:txBody>
            <a:bodyPr/>
            <a:lstStyle/>
            <a:p>
              <a:pPr algn="r"/>
              <a:endParaRPr lang="es-PE" sz="1400"/>
            </a:p>
          </p:txBody>
        </p:sp>
        <p:sp>
          <p:nvSpPr>
            <p:cNvPr id="45" name="Freeform 39"/>
            <p:cNvSpPr>
              <a:spLocks noEditPoints="1"/>
            </p:cNvSpPr>
            <p:nvPr/>
          </p:nvSpPr>
          <p:spPr bwMode="auto">
            <a:xfrm>
              <a:off x="3593" y="1885"/>
              <a:ext cx="631" cy="386"/>
            </a:xfrm>
            <a:custGeom>
              <a:avLst/>
              <a:gdLst>
                <a:gd name="T0" fmla="*/ 17 w 2628"/>
                <a:gd name="T1" fmla="*/ 1378 h 1429"/>
                <a:gd name="T2" fmla="*/ 2470 w 2628"/>
                <a:gd name="T3" fmla="*/ 57 h 1429"/>
                <a:gd name="T4" fmla="*/ 2504 w 2628"/>
                <a:gd name="T5" fmla="*/ 68 h 1429"/>
                <a:gd name="T6" fmla="*/ 2494 w 2628"/>
                <a:gd name="T7" fmla="*/ 101 h 1429"/>
                <a:gd name="T8" fmla="*/ 40 w 2628"/>
                <a:gd name="T9" fmla="*/ 1422 h 1429"/>
                <a:gd name="T10" fmla="*/ 6 w 2628"/>
                <a:gd name="T11" fmla="*/ 1412 h 1429"/>
                <a:gd name="T12" fmla="*/ 17 w 2628"/>
                <a:gd name="T13" fmla="*/ 1378 h 1429"/>
                <a:gd name="T14" fmla="*/ 2405 w 2628"/>
                <a:gd name="T15" fmla="*/ 7 h 1429"/>
                <a:gd name="T16" fmla="*/ 2628 w 2628"/>
                <a:gd name="T17" fmla="*/ 0 h 1429"/>
                <a:gd name="T18" fmla="*/ 2500 w 2628"/>
                <a:gd name="T19" fmla="*/ 183 h 1429"/>
                <a:gd name="T20" fmla="*/ 2405 w 2628"/>
                <a:gd name="T21" fmla="*/ 7 h 1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28"/>
                <a:gd name="T34" fmla="*/ 0 h 1429"/>
                <a:gd name="T35" fmla="*/ 2628 w 2628"/>
                <a:gd name="T36" fmla="*/ 1429 h 1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28" h="1429">
                  <a:moveTo>
                    <a:pt x="17" y="1378"/>
                  </a:moveTo>
                  <a:lnTo>
                    <a:pt x="2470" y="57"/>
                  </a:lnTo>
                  <a:cubicBezTo>
                    <a:pt x="2482" y="51"/>
                    <a:pt x="2497" y="55"/>
                    <a:pt x="2504" y="68"/>
                  </a:cubicBezTo>
                  <a:cubicBezTo>
                    <a:pt x="2510" y="80"/>
                    <a:pt x="2506" y="95"/>
                    <a:pt x="2494" y="101"/>
                  </a:cubicBezTo>
                  <a:lnTo>
                    <a:pt x="40" y="1422"/>
                  </a:lnTo>
                  <a:cubicBezTo>
                    <a:pt x="28" y="1429"/>
                    <a:pt x="13" y="1424"/>
                    <a:pt x="6" y="1412"/>
                  </a:cubicBezTo>
                  <a:cubicBezTo>
                    <a:pt x="0" y="1400"/>
                    <a:pt x="4" y="1385"/>
                    <a:pt x="17" y="1378"/>
                  </a:cubicBezTo>
                  <a:close/>
                  <a:moveTo>
                    <a:pt x="2405" y="7"/>
                  </a:moveTo>
                  <a:lnTo>
                    <a:pt x="2628" y="0"/>
                  </a:lnTo>
                  <a:lnTo>
                    <a:pt x="2500" y="183"/>
                  </a:lnTo>
                  <a:lnTo>
                    <a:pt x="2405" y="7"/>
                  </a:lnTo>
                  <a:close/>
                </a:path>
              </a:pathLst>
            </a:custGeom>
            <a:solidFill>
              <a:srgbClr val="FF0000"/>
            </a:solidFill>
            <a:ln w="1588">
              <a:solidFill>
                <a:srgbClr val="FF0000"/>
              </a:solidFill>
              <a:bevel/>
              <a:headEnd/>
              <a:tailEnd/>
            </a:ln>
          </p:spPr>
          <p:txBody>
            <a:bodyPr/>
            <a:lstStyle/>
            <a:p>
              <a:pPr algn="r"/>
              <a:endParaRPr lang="es-PE" sz="1400"/>
            </a:p>
          </p:txBody>
        </p:sp>
      </p:grpSp>
      <p:grpSp>
        <p:nvGrpSpPr>
          <p:cNvPr id="10" name="Group 40"/>
          <p:cNvGrpSpPr>
            <a:grpSpLocks/>
          </p:cNvGrpSpPr>
          <p:nvPr/>
        </p:nvGrpSpPr>
        <p:grpSpPr bwMode="auto">
          <a:xfrm>
            <a:off x="5407820" y="3559177"/>
            <a:ext cx="773906" cy="733425"/>
            <a:chOff x="3582" y="2242"/>
            <a:chExt cx="650" cy="462"/>
          </a:xfrm>
        </p:grpSpPr>
        <p:sp>
          <p:nvSpPr>
            <p:cNvPr id="47" name="Freeform 41"/>
            <p:cNvSpPr>
              <a:spLocks noEditPoints="1"/>
            </p:cNvSpPr>
            <p:nvPr/>
          </p:nvSpPr>
          <p:spPr bwMode="auto">
            <a:xfrm>
              <a:off x="3582" y="2242"/>
              <a:ext cx="634" cy="444"/>
            </a:xfrm>
            <a:custGeom>
              <a:avLst/>
              <a:gdLst>
                <a:gd name="T0" fmla="*/ 63 w 2643"/>
                <a:gd name="T1" fmla="*/ 11 h 1643"/>
                <a:gd name="T2" fmla="*/ 2503 w 2643"/>
                <a:gd name="T3" fmla="*/ 1513 h 1643"/>
                <a:gd name="T4" fmla="*/ 2515 w 2643"/>
                <a:gd name="T5" fmla="*/ 1565 h 1643"/>
                <a:gd name="T6" fmla="*/ 2464 w 2643"/>
                <a:gd name="T7" fmla="*/ 1577 h 1643"/>
                <a:gd name="T8" fmla="*/ 23 w 2643"/>
                <a:gd name="T9" fmla="*/ 75 h 1643"/>
                <a:gd name="T10" fmla="*/ 11 w 2643"/>
                <a:gd name="T11" fmla="*/ 23 h 1643"/>
                <a:gd name="T12" fmla="*/ 63 w 2643"/>
                <a:gd name="T13" fmla="*/ 11 h 1643"/>
                <a:gd name="T14" fmla="*/ 2510 w 2643"/>
                <a:gd name="T15" fmla="*/ 1429 h 1643"/>
                <a:gd name="T16" fmla="*/ 2643 w 2643"/>
                <a:gd name="T17" fmla="*/ 1643 h 1643"/>
                <a:gd name="T18" fmla="*/ 2393 w 2643"/>
                <a:gd name="T19" fmla="*/ 1621 h 1643"/>
                <a:gd name="T20" fmla="*/ 2510 w 2643"/>
                <a:gd name="T21" fmla="*/ 1429 h 16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43"/>
                <a:gd name="T34" fmla="*/ 0 h 1643"/>
                <a:gd name="T35" fmla="*/ 2643 w 2643"/>
                <a:gd name="T36" fmla="*/ 1643 h 16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43" h="1643">
                  <a:moveTo>
                    <a:pt x="63" y="11"/>
                  </a:moveTo>
                  <a:lnTo>
                    <a:pt x="2503" y="1513"/>
                  </a:lnTo>
                  <a:cubicBezTo>
                    <a:pt x="2521" y="1524"/>
                    <a:pt x="2526" y="1547"/>
                    <a:pt x="2515" y="1565"/>
                  </a:cubicBezTo>
                  <a:cubicBezTo>
                    <a:pt x="2505" y="1582"/>
                    <a:pt x="2481" y="1588"/>
                    <a:pt x="2464" y="1577"/>
                  </a:cubicBezTo>
                  <a:lnTo>
                    <a:pt x="23" y="75"/>
                  </a:lnTo>
                  <a:cubicBezTo>
                    <a:pt x="6" y="64"/>
                    <a:pt x="0" y="41"/>
                    <a:pt x="11" y="23"/>
                  </a:cubicBezTo>
                  <a:cubicBezTo>
                    <a:pt x="22" y="6"/>
                    <a:pt x="45" y="0"/>
                    <a:pt x="63" y="11"/>
                  </a:cubicBezTo>
                  <a:close/>
                  <a:moveTo>
                    <a:pt x="2510" y="1429"/>
                  </a:moveTo>
                  <a:lnTo>
                    <a:pt x="2643" y="1643"/>
                  </a:lnTo>
                  <a:lnTo>
                    <a:pt x="2393" y="1621"/>
                  </a:lnTo>
                  <a:lnTo>
                    <a:pt x="2510" y="1429"/>
                  </a:lnTo>
                  <a:close/>
                </a:path>
              </a:pathLst>
            </a:custGeom>
            <a:solidFill>
              <a:srgbClr val="FF6666"/>
            </a:solidFill>
            <a:ln w="1588">
              <a:solidFill>
                <a:srgbClr val="FF6666"/>
              </a:solidFill>
              <a:bevel/>
              <a:headEnd/>
              <a:tailEnd/>
            </a:ln>
          </p:spPr>
          <p:txBody>
            <a:bodyPr/>
            <a:lstStyle/>
            <a:p>
              <a:pPr algn="r"/>
              <a:endParaRPr lang="es-PE" sz="1400"/>
            </a:p>
          </p:txBody>
        </p:sp>
        <p:sp>
          <p:nvSpPr>
            <p:cNvPr id="48" name="Freeform 42"/>
            <p:cNvSpPr>
              <a:spLocks noEditPoints="1"/>
            </p:cNvSpPr>
            <p:nvPr/>
          </p:nvSpPr>
          <p:spPr bwMode="auto">
            <a:xfrm>
              <a:off x="3598" y="2261"/>
              <a:ext cx="634" cy="443"/>
            </a:xfrm>
            <a:custGeom>
              <a:avLst/>
              <a:gdLst>
                <a:gd name="T0" fmla="*/ 62 w 2643"/>
                <a:gd name="T1" fmla="*/ 11 h 1643"/>
                <a:gd name="T2" fmla="*/ 2503 w 2643"/>
                <a:gd name="T3" fmla="*/ 1513 h 1643"/>
                <a:gd name="T4" fmla="*/ 2515 w 2643"/>
                <a:gd name="T5" fmla="*/ 1564 h 1643"/>
                <a:gd name="T6" fmla="*/ 2463 w 2643"/>
                <a:gd name="T7" fmla="*/ 1576 h 1643"/>
                <a:gd name="T8" fmla="*/ 23 w 2643"/>
                <a:gd name="T9" fmla="*/ 75 h 1643"/>
                <a:gd name="T10" fmla="*/ 11 w 2643"/>
                <a:gd name="T11" fmla="*/ 23 h 1643"/>
                <a:gd name="T12" fmla="*/ 62 w 2643"/>
                <a:gd name="T13" fmla="*/ 11 h 1643"/>
                <a:gd name="T14" fmla="*/ 2510 w 2643"/>
                <a:gd name="T15" fmla="*/ 1429 h 1643"/>
                <a:gd name="T16" fmla="*/ 2643 w 2643"/>
                <a:gd name="T17" fmla="*/ 1643 h 1643"/>
                <a:gd name="T18" fmla="*/ 2392 w 2643"/>
                <a:gd name="T19" fmla="*/ 1621 h 1643"/>
                <a:gd name="T20" fmla="*/ 2510 w 2643"/>
                <a:gd name="T21" fmla="*/ 1429 h 16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43"/>
                <a:gd name="T34" fmla="*/ 0 h 1643"/>
                <a:gd name="T35" fmla="*/ 2643 w 2643"/>
                <a:gd name="T36" fmla="*/ 1643 h 16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43" h="1643">
                  <a:moveTo>
                    <a:pt x="62" y="11"/>
                  </a:moveTo>
                  <a:lnTo>
                    <a:pt x="2503" y="1513"/>
                  </a:lnTo>
                  <a:cubicBezTo>
                    <a:pt x="2520" y="1523"/>
                    <a:pt x="2526" y="1547"/>
                    <a:pt x="2515" y="1564"/>
                  </a:cubicBezTo>
                  <a:cubicBezTo>
                    <a:pt x="2504" y="1582"/>
                    <a:pt x="2481" y="1587"/>
                    <a:pt x="2463" y="1576"/>
                  </a:cubicBezTo>
                  <a:lnTo>
                    <a:pt x="23" y="75"/>
                  </a:lnTo>
                  <a:cubicBezTo>
                    <a:pt x="6" y="64"/>
                    <a:pt x="0" y="41"/>
                    <a:pt x="11" y="23"/>
                  </a:cubicBezTo>
                  <a:cubicBezTo>
                    <a:pt x="22" y="6"/>
                    <a:pt x="45" y="0"/>
                    <a:pt x="62" y="11"/>
                  </a:cubicBezTo>
                  <a:close/>
                  <a:moveTo>
                    <a:pt x="2510" y="1429"/>
                  </a:moveTo>
                  <a:lnTo>
                    <a:pt x="2643" y="1643"/>
                  </a:lnTo>
                  <a:lnTo>
                    <a:pt x="2392" y="1621"/>
                  </a:lnTo>
                  <a:lnTo>
                    <a:pt x="2510" y="1429"/>
                  </a:lnTo>
                  <a:close/>
                </a:path>
              </a:pathLst>
            </a:custGeom>
            <a:solidFill>
              <a:srgbClr val="990000"/>
            </a:solidFill>
            <a:ln w="1588">
              <a:solidFill>
                <a:srgbClr val="990000"/>
              </a:solidFill>
              <a:bevel/>
              <a:headEnd/>
              <a:tailEnd/>
            </a:ln>
          </p:spPr>
          <p:txBody>
            <a:bodyPr/>
            <a:lstStyle/>
            <a:p>
              <a:pPr algn="r"/>
              <a:endParaRPr lang="es-PE" sz="1400"/>
            </a:p>
          </p:txBody>
        </p:sp>
        <p:sp>
          <p:nvSpPr>
            <p:cNvPr id="49" name="Freeform 43"/>
            <p:cNvSpPr>
              <a:spLocks noEditPoints="1"/>
            </p:cNvSpPr>
            <p:nvPr/>
          </p:nvSpPr>
          <p:spPr bwMode="auto">
            <a:xfrm>
              <a:off x="3590" y="2252"/>
              <a:ext cx="634" cy="443"/>
            </a:xfrm>
            <a:custGeom>
              <a:avLst/>
              <a:gdLst>
                <a:gd name="T0" fmla="*/ 62 w 2642"/>
                <a:gd name="T1" fmla="*/ 11 h 1642"/>
                <a:gd name="T2" fmla="*/ 2502 w 2642"/>
                <a:gd name="T3" fmla="*/ 1512 h 1642"/>
                <a:gd name="T4" fmla="*/ 2515 w 2642"/>
                <a:gd name="T5" fmla="*/ 1564 h 1642"/>
                <a:gd name="T6" fmla="*/ 2463 w 2642"/>
                <a:gd name="T7" fmla="*/ 1576 h 1642"/>
                <a:gd name="T8" fmla="*/ 23 w 2642"/>
                <a:gd name="T9" fmla="*/ 74 h 1642"/>
                <a:gd name="T10" fmla="*/ 11 w 2642"/>
                <a:gd name="T11" fmla="*/ 23 h 1642"/>
                <a:gd name="T12" fmla="*/ 62 w 2642"/>
                <a:gd name="T13" fmla="*/ 11 h 1642"/>
                <a:gd name="T14" fmla="*/ 2510 w 2642"/>
                <a:gd name="T15" fmla="*/ 1429 h 1642"/>
                <a:gd name="T16" fmla="*/ 2642 w 2642"/>
                <a:gd name="T17" fmla="*/ 1642 h 1642"/>
                <a:gd name="T18" fmla="*/ 2392 w 2642"/>
                <a:gd name="T19" fmla="*/ 1620 h 1642"/>
                <a:gd name="T20" fmla="*/ 2510 w 2642"/>
                <a:gd name="T21" fmla="*/ 1429 h 16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42"/>
                <a:gd name="T34" fmla="*/ 0 h 1642"/>
                <a:gd name="T35" fmla="*/ 2642 w 2642"/>
                <a:gd name="T36" fmla="*/ 1642 h 16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42" h="1642">
                  <a:moveTo>
                    <a:pt x="62" y="11"/>
                  </a:moveTo>
                  <a:lnTo>
                    <a:pt x="2502" y="1512"/>
                  </a:lnTo>
                  <a:cubicBezTo>
                    <a:pt x="2520" y="1523"/>
                    <a:pt x="2526" y="1546"/>
                    <a:pt x="2515" y="1564"/>
                  </a:cubicBezTo>
                  <a:cubicBezTo>
                    <a:pt x="2504" y="1581"/>
                    <a:pt x="2481" y="1587"/>
                    <a:pt x="2463" y="1576"/>
                  </a:cubicBezTo>
                  <a:lnTo>
                    <a:pt x="23" y="74"/>
                  </a:lnTo>
                  <a:cubicBezTo>
                    <a:pt x="5" y="64"/>
                    <a:pt x="0" y="40"/>
                    <a:pt x="11" y="23"/>
                  </a:cubicBezTo>
                  <a:cubicBezTo>
                    <a:pt x="21" y="5"/>
                    <a:pt x="44" y="0"/>
                    <a:pt x="62" y="11"/>
                  </a:cubicBezTo>
                  <a:close/>
                  <a:moveTo>
                    <a:pt x="2510" y="1429"/>
                  </a:moveTo>
                  <a:lnTo>
                    <a:pt x="2642" y="1642"/>
                  </a:lnTo>
                  <a:lnTo>
                    <a:pt x="2392" y="1620"/>
                  </a:lnTo>
                  <a:lnTo>
                    <a:pt x="2510" y="1429"/>
                  </a:lnTo>
                  <a:close/>
                </a:path>
              </a:pathLst>
            </a:custGeom>
            <a:solidFill>
              <a:srgbClr val="FF0000"/>
            </a:solidFill>
            <a:ln w="1588">
              <a:solidFill>
                <a:srgbClr val="FF0000"/>
              </a:solidFill>
              <a:bevel/>
              <a:headEnd/>
              <a:tailEnd/>
            </a:ln>
          </p:spPr>
          <p:txBody>
            <a:bodyPr/>
            <a:lstStyle/>
            <a:p>
              <a:pPr algn="r"/>
              <a:endParaRPr lang="es-PE" sz="1400"/>
            </a:p>
          </p:txBody>
        </p:sp>
      </p:grpSp>
      <p:sp>
        <p:nvSpPr>
          <p:cNvPr id="50" name="49 CuadroTexto"/>
          <p:cNvSpPr txBox="1"/>
          <p:nvPr/>
        </p:nvSpPr>
        <p:spPr>
          <a:xfrm>
            <a:off x="6607983" y="6143644"/>
            <a:ext cx="1125149" cy="646331"/>
          </a:xfrm>
          <a:prstGeom prst="rect">
            <a:avLst/>
          </a:prstGeom>
          <a:noFill/>
        </p:spPr>
        <p:txBody>
          <a:bodyPr wrap="square" rtlCol="0">
            <a:spAutoFit/>
          </a:bodyPr>
          <a:lstStyle/>
          <a:p>
            <a:r>
              <a:rPr lang="es-PE" dirty="0"/>
              <a:t>EBR - 2008</a:t>
            </a:r>
          </a:p>
        </p:txBody>
      </p:sp>
    </p:spTree>
    <p:extLst>
      <p:ext uri="{BB962C8B-B14F-4D97-AF65-F5344CB8AC3E}">
        <p14:creationId xmlns:p14="http://schemas.microsoft.com/office/powerpoint/2010/main" xmlns="" val="44041193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1"/>
          </p:nvPr>
        </p:nvPicPr>
        <p:blipFill>
          <a:blip r:embed="rId2" cstate="print"/>
          <a:srcRect/>
          <a:stretch>
            <a:fillRect/>
          </a:stretch>
        </p:blipFill>
        <p:spPr bwMode="auto">
          <a:xfrm>
            <a:off x="2066031" y="2071678"/>
            <a:ext cx="3899011" cy="1214446"/>
          </a:xfrm>
          <a:prstGeom prst="rect">
            <a:avLst/>
          </a:prstGeom>
          <a:noFill/>
          <a:ln w="9525">
            <a:noFill/>
            <a:miter lim="800000"/>
            <a:headEnd/>
            <a:tailEnd/>
          </a:ln>
        </p:spPr>
      </p:pic>
      <p:sp>
        <p:nvSpPr>
          <p:cNvPr id="2" name="1 Título"/>
          <p:cNvSpPr>
            <a:spLocks noGrp="1"/>
          </p:cNvSpPr>
          <p:nvPr>
            <p:ph type="title"/>
          </p:nvPr>
        </p:nvSpPr>
        <p:spPr/>
        <p:txBody>
          <a:bodyPr/>
          <a:lstStyle/>
          <a:p>
            <a:r>
              <a:rPr lang="es-PE" dirty="0" smtClean="0"/>
              <a:t>Capacidad Ed. Inicial</a:t>
            </a:r>
            <a:endParaRPr lang="es-PE" dirty="0"/>
          </a:p>
        </p:txBody>
      </p:sp>
      <p:pic>
        <p:nvPicPr>
          <p:cNvPr id="6147" name="Picture 3"/>
          <p:cNvPicPr>
            <a:picLocks noChangeAspect="1" noChangeArrowheads="1"/>
          </p:cNvPicPr>
          <p:nvPr/>
        </p:nvPicPr>
        <p:blipFill>
          <a:blip r:embed="rId3" cstate="print"/>
          <a:srcRect/>
          <a:stretch>
            <a:fillRect/>
          </a:stretch>
        </p:blipFill>
        <p:spPr bwMode="auto">
          <a:xfrm>
            <a:off x="3607588" y="3786190"/>
            <a:ext cx="4113020" cy="1643074"/>
          </a:xfrm>
          <a:prstGeom prst="rect">
            <a:avLst/>
          </a:prstGeom>
          <a:noFill/>
          <a:ln w="9525">
            <a:noFill/>
            <a:miter lim="800000"/>
            <a:headEnd/>
            <a:tailEnd/>
          </a:ln>
        </p:spPr>
      </p:pic>
      <p:sp>
        <p:nvSpPr>
          <p:cNvPr id="14" name="13 CuadroTexto"/>
          <p:cNvSpPr txBox="1"/>
          <p:nvPr/>
        </p:nvSpPr>
        <p:spPr>
          <a:xfrm>
            <a:off x="1946654" y="5572140"/>
            <a:ext cx="1285884" cy="738664"/>
          </a:xfrm>
          <a:prstGeom prst="rect">
            <a:avLst/>
          </a:prstGeom>
          <a:noFill/>
        </p:spPr>
        <p:txBody>
          <a:bodyPr wrap="square" rtlCol="0">
            <a:spAutoFit/>
          </a:bodyPr>
          <a:lstStyle/>
          <a:p>
            <a:r>
              <a:rPr lang="es-PE" sz="1400" dirty="0"/>
              <a:t>Ciencia y Ambiente: III Ciclo</a:t>
            </a:r>
          </a:p>
        </p:txBody>
      </p:sp>
    </p:spTree>
    <p:extLst>
      <p:ext uri="{BB962C8B-B14F-4D97-AF65-F5344CB8AC3E}">
        <p14:creationId xmlns:p14="http://schemas.microsoft.com/office/powerpoint/2010/main" xmlns="" val="219410892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Capacidad Ed. Primaria</a:t>
            </a:r>
            <a:endParaRPr lang="es-PE" dirty="0"/>
          </a:p>
        </p:txBody>
      </p:sp>
      <p:pic>
        <p:nvPicPr>
          <p:cNvPr id="7170" name="Picture 2"/>
          <p:cNvPicPr>
            <a:picLocks noChangeAspect="1" noChangeArrowheads="1"/>
          </p:cNvPicPr>
          <p:nvPr/>
        </p:nvPicPr>
        <p:blipFill>
          <a:blip r:embed="rId2" cstate="print"/>
          <a:srcRect/>
          <a:stretch>
            <a:fillRect/>
          </a:stretch>
        </p:blipFill>
        <p:spPr bwMode="auto">
          <a:xfrm>
            <a:off x="2033718" y="1772816"/>
            <a:ext cx="4286280" cy="1602348"/>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3125382" y="4214818"/>
            <a:ext cx="4542074" cy="1285884"/>
          </a:xfrm>
          <a:prstGeom prst="rect">
            <a:avLst/>
          </a:prstGeom>
          <a:noFill/>
          <a:ln w="9525">
            <a:noFill/>
            <a:miter lim="800000"/>
            <a:headEnd/>
            <a:tailEnd/>
          </a:ln>
        </p:spPr>
      </p:pic>
    </p:spTree>
    <p:extLst>
      <p:ext uri="{BB962C8B-B14F-4D97-AF65-F5344CB8AC3E}">
        <p14:creationId xmlns:p14="http://schemas.microsoft.com/office/powerpoint/2010/main" xmlns="" val="150286032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Capacidad Ed. Secundaria</a:t>
            </a:r>
            <a:endParaRPr lang="es-PE" dirty="0"/>
          </a:p>
        </p:txBody>
      </p:sp>
      <p:pic>
        <p:nvPicPr>
          <p:cNvPr id="8194" name="Picture 2"/>
          <p:cNvPicPr>
            <a:picLocks noChangeAspect="1" noChangeArrowheads="1"/>
          </p:cNvPicPr>
          <p:nvPr/>
        </p:nvPicPr>
        <p:blipFill>
          <a:blip r:embed="rId2" cstate="print"/>
          <a:srcRect/>
          <a:stretch>
            <a:fillRect/>
          </a:stretch>
        </p:blipFill>
        <p:spPr bwMode="auto">
          <a:xfrm>
            <a:off x="2087724" y="2420888"/>
            <a:ext cx="5168033" cy="1236002"/>
          </a:xfrm>
          <a:prstGeom prst="rect">
            <a:avLst/>
          </a:prstGeom>
          <a:noFill/>
          <a:ln w="9525">
            <a:noFill/>
            <a:miter lim="800000"/>
            <a:headEnd/>
            <a:tailEnd/>
          </a:ln>
        </p:spPr>
      </p:pic>
    </p:spTree>
    <p:extLst>
      <p:ext uri="{BB962C8B-B14F-4D97-AF65-F5344CB8AC3E}">
        <p14:creationId xmlns:p14="http://schemas.microsoft.com/office/powerpoint/2010/main" xmlns="" val="265051749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normAutofit/>
          </a:bodyPr>
          <a:lstStyle/>
          <a:p>
            <a:r>
              <a:rPr lang="es-PE" dirty="0" smtClean="0"/>
              <a:t>Rutas de Aprendizaje y Capacidades</a:t>
            </a:r>
            <a:endParaRPr lang="es-PE" dirty="0"/>
          </a:p>
        </p:txBody>
      </p:sp>
      <p:sp>
        <p:nvSpPr>
          <p:cNvPr id="5" name="4 Subtítulo"/>
          <p:cNvSpPr>
            <a:spLocks noGrp="1"/>
          </p:cNvSpPr>
          <p:nvPr>
            <p:ph type="subTitle" idx="1"/>
          </p:nvPr>
        </p:nvSpPr>
        <p:spPr/>
        <p:txBody>
          <a:bodyPr/>
          <a:lstStyle/>
          <a:p>
            <a:r>
              <a:rPr lang="es-PE" dirty="0" smtClean="0"/>
              <a:t>Antes del Marco Curricular Nacional …</a:t>
            </a:r>
            <a:endParaRPr lang="es-PE" dirty="0"/>
          </a:p>
        </p:txBody>
      </p:sp>
    </p:spTree>
    <p:extLst>
      <p:ext uri="{BB962C8B-B14F-4D97-AF65-F5344CB8AC3E}">
        <p14:creationId xmlns:p14="http://schemas.microsoft.com/office/powerpoint/2010/main" xmlns="" val="206087409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PE" dirty="0" smtClean="0"/>
              <a:t>RDA: Comunicación</a:t>
            </a:r>
            <a:endParaRPr lang="es-PE" dirty="0"/>
          </a:p>
        </p:txBody>
      </p:sp>
      <p:sp>
        <p:nvSpPr>
          <p:cNvPr id="5" name="4 Subtítulo"/>
          <p:cNvSpPr>
            <a:spLocks noGrp="1"/>
          </p:cNvSpPr>
          <p:nvPr>
            <p:ph type="subTitle" idx="1"/>
          </p:nvPr>
        </p:nvSpPr>
        <p:spPr/>
        <p:txBody>
          <a:bodyPr/>
          <a:lstStyle/>
          <a:p>
            <a:r>
              <a:rPr lang="es-PE" dirty="0" smtClean="0"/>
              <a:t>Capacidades</a:t>
            </a:r>
            <a:endParaRPr lang="es-PE" dirty="0"/>
          </a:p>
        </p:txBody>
      </p:sp>
    </p:spTree>
    <p:extLst>
      <p:ext uri="{BB962C8B-B14F-4D97-AF65-F5344CB8AC3E}">
        <p14:creationId xmlns:p14="http://schemas.microsoft.com/office/powerpoint/2010/main" xmlns="" val="16052397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1 Título"/>
          <p:cNvSpPr>
            <a:spLocks noGrp="1"/>
          </p:cNvSpPr>
          <p:nvPr>
            <p:ph type="title"/>
          </p:nvPr>
        </p:nvSpPr>
        <p:spPr/>
        <p:txBody>
          <a:bodyPr/>
          <a:lstStyle/>
          <a:p>
            <a:r>
              <a:rPr lang="es-PE" smtClean="0"/>
              <a:t>La oralidad: producción </a:t>
            </a:r>
          </a:p>
        </p:txBody>
      </p:sp>
      <p:pic>
        <p:nvPicPr>
          <p:cNvPr id="211971" name="Picture 2"/>
          <p:cNvPicPr>
            <a:picLocks noChangeAspect="1" noChangeArrowheads="1"/>
          </p:cNvPicPr>
          <p:nvPr/>
        </p:nvPicPr>
        <p:blipFill>
          <a:blip r:embed="rId2" cstate="print"/>
          <a:srcRect/>
          <a:stretch>
            <a:fillRect/>
          </a:stretch>
        </p:blipFill>
        <p:spPr bwMode="auto">
          <a:xfrm>
            <a:off x="1571605" y="2000242"/>
            <a:ext cx="5942429" cy="4278191"/>
          </a:xfrm>
          <a:prstGeom prst="rect">
            <a:avLst/>
          </a:prstGeom>
          <a:noFill/>
          <a:ln w="9525">
            <a:noFill/>
            <a:miter lim="800000"/>
            <a:headEnd/>
            <a:tailEnd/>
          </a:ln>
        </p:spPr>
      </p:pic>
      <p:sp>
        <p:nvSpPr>
          <p:cNvPr id="211972" name="3 CuadroTexto"/>
          <p:cNvSpPr txBox="1">
            <a:spLocks noChangeArrowheads="1"/>
          </p:cNvSpPr>
          <p:nvPr/>
        </p:nvSpPr>
        <p:spPr bwMode="auto">
          <a:xfrm>
            <a:off x="5643562" y="6427115"/>
            <a:ext cx="2357438" cy="430887"/>
          </a:xfrm>
          <a:prstGeom prst="rect">
            <a:avLst/>
          </a:prstGeom>
          <a:noFill/>
          <a:ln w="9525">
            <a:noFill/>
            <a:miter lim="800000"/>
            <a:headEnd/>
            <a:tailEnd/>
          </a:ln>
        </p:spPr>
        <p:txBody>
          <a:bodyPr>
            <a:spAutoFit/>
          </a:bodyPr>
          <a:lstStyle/>
          <a:p>
            <a:pPr algn="ctr"/>
            <a:r>
              <a:rPr lang="es-PE" sz="1100" dirty="0"/>
              <a:t>Rutas de Aprendizaje – Fascículo General Comunicación </a:t>
            </a:r>
          </a:p>
        </p:txBody>
      </p:sp>
      <p:pic>
        <p:nvPicPr>
          <p:cNvPr id="313346" name="Picture 2"/>
          <p:cNvPicPr>
            <a:picLocks noChangeAspect="1" noChangeArrowheads="1"/>
          </p:cNvPicPr>
          <p:nvPr/>
        </p:nvPicPr>
        <p:blipFill>
          <a:blip r:embed="rId3" cstate="print"/>
          <a:srcRect/>
          <a:stretch>
            <a:fillRect/>
          </a:stretch>
        </p:blipFill>
        <p:spPr bwMode="auto">
          <a:xfrm>
            <a:off x="1678761" y="1142986"/>
            <a:ext cx="4929222" cy="743209"/>
          </a:xfrm>
          <a:prstGeom prst="rect">
            <a:avLst/>
          </a:prstGeom>
          <a:noFill/>
          <a:ln w="9525">
            <a:noFill/>
            <a:miter lim="800000"/>
            <a:headEnd/>
            <a:tailEnd/>
          </a:ln>
        </p:spPr>
      </p:pic>
    </p:spTree>
    <p:extLst>
      <p:ext uri="{BB962C8B-B14F-4D97-AF65-F5344CB8AC3E}">
        <p14:creationId xmlns:p14="http://schemas.microsoft.com/office/powerpoint/2010/main" xmlns="" val="74912810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1 Título"/>
          <p:cNvSpPr>
            <a:spLocks noGrp="1"/>
          </p:cNvSpPr>
          <p:nvPr>
            <p:ph type="title"/>
          </p:nvPr>
        </p:nvSpPr>
        <p:spPr/>
        <p:txBody>
          <a:bodyPr/>
          <a:lstStyle/>
          <a:p>
            <a:r>
              <a:rPr lang="es-PE" smtClean="0"/>
              <a:t>La oralidad: comprensión </a:t>
            </a:r>
          </a:p>
        </p:txBody>
      </p:sp>
      <p:pic>
        <p:nvPicPr>
          <p:cNvPr id="212995" name="Picture 2"/>
          <p:cNvPicPr>
            <a:picLocks noChangeAspect="1" noChangeArrowheads="1"/>
          </p:cNvPicPr>
          <p:nvPr/>
        </p:nvPicPr>
        <p:blipFill>
          <a:blip r:embed="rId2" cstate="print"/>
          <a:srcRect/>
          <a:stretch>
            <a:fillRect/>
          </a:stretch>
        </p:blipFill>
        <p:spPr bwMode="auto">
          <a:xfrm>
            <a:off x="1625205" y="1428752"/>
            <a:ext cx="5582840" cy="4786313"/>
          </a:xfrm>
          <a:prstGeom prst="rect">
            <a:avLst/>
          </a:prstGeom>
          <a:noFill/>
          <a:ln w="9525">
            <a:noFill/>
            <a:miter lim="800000"/>
            <a:headEnd/>
            <a:tailEnd/>
          </a:ln>
        </p:spPr>
      </p:pic>
      <p:sp>
        <p:nvSpPr>
          <p:cNvPr id="212996" name="4 CuadroTexto"/>
          <p:cNvSpPr txBox="1">
            <a:spLocks noChangeArrowheads="1"/>
          </p:cNvSpPr>
          <p:nvPr/>
        </p:nvSpPr>
        <p:spPr bwMode="auto">
          <a:xfrm>
            <a:off x="5107781" y="6215063"/>
            <a:ext cx="2357438" cy="738664"/>
          </a:xfrm>
          <a:prstGeom prst="rect">
            <a:avLst/>
          </a:prstGeom>
          <a:noFill/>
          <a:ln w="9525">
            <a:noFill/>
            <a:miter lim="800000"/>
            <a:headEnd/>
            <a:tailEnd/>
          </a:ln>
        </p:spPr>
        <p:txBody>
          <a:bodyPr>
            <a:spAutoFit/>
          </a:bodyPr>
          <a:lstStyle/>
          <a:p>
            <a:pPr algn="ctr"/>
            <a:r>
              <a:rPr lang="es-PE" sz="1400" dirty="0"/>
              <a:t>Rutas de Aprendizaje – Fascículo General Comunicación </a:t>
            </a:r>
          </a:p>
        </p:txBody>
      </p:sp>
    </p:spTree>
    <p:extLst>
      <p:ext uri="{BB962C8B-B14F-4D97-AF65-F5344CB8AC3E}">
        <p14:creationId xmlns:p14="http://schemas.microsoft.com/office/powerpoint/2010/main" xmlns="" val="33263197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Nivel de dominio: Conocimiento</a:t>
            </a:r>
            <a:endParaRPr lang="es-PE" dirty="0"/>
          </a:p>
        </p:txBody>
      </p:sp>
      <p:sp>
        <p:nvSpPr>
          <p:cNvPr id="3" name="2 Marcador de contenido"/>
          <p:cNvSpPr>
            <a:spLocks noGrp="1"/>
          </p:cNvSpPr>
          <p:nvPr>
            <p:ph sz="quarter" idx="1"/>
          </p:nvPr>
        </p:nvSpPr>
        <p:spPr>
          <a:xfrm>
            <a:off x="457200" y="1600200"/>
            <a:ext cx="7467600" cy="542916"/>
          </a:xfrm>
        </p:spPr>
        <p:txBody>
          <a:bodyPr/>
          <a:lstStyle/>
          <a:p>
            <a:r>
              <a:rPr lang="es-PE" dirty="0" smtClean="0"/>
              <a:t>Ejemplo:</a:t>
            </a:r>
            <a:endParaRPr lang="es-PE" dirty="0"/>
          </a:p>
        </p:txBody>
      </p:sp>
      <p:sp>
        <p:nvSpPr>
          <p:cNvPr id="8" name="Rectangle 2"/>
          <p:cNvSpPr>
            <a:spLocks noChangeArrowheads="1"/>
          </p:cNvSpPr>
          <p:nvPr/>
        </p:nvSpPr>
        <p:spPr bwMode="auto">
          <a:xfrm>
            <a:off x="714348" y="2285992"/>
            <a:ext cx="7572428"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228600" algn="l"/>
              </a:tabLst>
            </a:pPr>
            <a:r>
              <a:rPr kumimoji="0" lang="es-MX"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verdadero aprendizaje se da en la zona de desarrollo próximo, que es la distancia entre la zona de desarrollo  real, lo que conoce el alumno y aprende por sí sólo, y la zona de desarrollo potencial, que no conoce y puede llegar a conocer con la ayuda de los mediadores. Los profesores deben trabajar en la zona de desarrollo próximo, mediando y potenciando las capacidades de los alumnos”. Esta afirmación le pertenece a:</a:t>
            </a:r>
            <a:endParaRPr kumimoji="0" lang="es-PE"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tab pos="2286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LcParenR"/>
              <a:tabLst>
                <a:tab pos="2286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David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Ausubel</a:t>
            </a:r>
            <a:endParaRPr kumimoji="0" lang="es-PE" sz="11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LcParenR"/>
              <a:tabLst>
                <a:tab pos="2286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Robert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Gagné</a:t>
            </a:r>
            <a:endParaRPr kumimoji="0" lang="es-PE" sz="11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LcParenR"/>
              <a:tabLst>
                <a:tab pos="228600" algn="l"/>
              </a:tabLst>
            </a:pP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Lev</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Vigotsky</a:t>
            </a:r>
            <a:endParaRPr kumimoji="0" lang="es-PE" sz="11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LcParenR"/>
              <a:tabLst>
                <a:tab pos="2286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Jean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Piaget</a:t>
            </a:r>
            <a:endParaRPr kumimoji="0" lang="es-ES"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15086246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1 Título"/>
          <p:cNvSpPr>
            <a:spLocks noGrp="1"/>
          </p:cNvSpPr>
          <p:nvPr>
            <p:ph type="title"/>
          </p:nvPr>
        </p:nvSpPr>
        <p:spPr/>
        <p:txBody>
          <a:bodyPr/>
          <a:lstStyle/>
          <a:p>
            <a:r>
              <a:rPr lang="es-PE" smtClean="0"/>
              <a:t>Lo escrito: Producción</a:t>
            </a:r>
          </a:p>
        </p:txBody>
      </p:sp>
      <p:pic>
        <p:nvPicPr>
          <p:cNvPr id="214019" name="Picture 2"/>
          <p:cNvPicPr>
            <a:picLocks noChangeAspect="1" noChangeArrowheads="1"/>
          </p:cNvPicPr>
          <p:nvPr/>
        </p:nvPicPr>
        <p:blipFill>
          <a:blip r:embed="rId2" cstate="print"/>
          <a:srcRect/>
          <a:stretch>
            <a:fillRect/>
          </a:stretch>
        </p:blipFill>
        <p:spPr bwMode="auto">
          <a:xfrm>
            <a:off x="1785937" y="1428750"/>
            <a:ext cx="5624513" cy="4857750"/>
          </a:xfrm>
          <a:prstGeom prst="rect">
            <a:avLst/>
          </a:prstGeom>
          <a:noFill/>
          <a:ln w="9525">
            <a:noFill/>
            <a:miter lim="800000"/>
            <a:headEnd/>
            <a:tailEnd/>
          </a:ln>
        </p:spPr>
      </p:pic>
      <p:sp>
        <p:nvSpPr>
          <p:cNvPr id="214020" name="3 CuadroTexto"/>
          <p:cNvSpPr txBox="1">
            <a:spLocks noChangeArrowheads="1"/>
          </p:cNvSpPr>
          <p:nvPr/>
        </p:nvSpPr>
        <p:spPr bwMode="auto">
          <a:xfrm>
            <a:off x="5107781" y="6215063"/>
            <a:ext cx="2357438" cy="738664"/>
          </a:xfrm>
          <a:prstGeom prst="rect">
            <a:avLst/>
          </a:prstGeom>
          <a:noFill/>
          <a:ln w="9525">
            <a:noFill/>
            <a:miter lim="800000"/>
            <a:headEnd/>
            <a:tailEnd/>
          </a:ln>
        </p:spPr>
        <p:txBody>
          <a:bodyPr>
            <a:spAutoFit/>
          </a:bodyPr>
          <a:lstStyle/>
          <a:p>
            <a:pPr algn="ctr"/>
            <a:r>
              <a:rPr lang="es-PE" sz="1400" dirty="0"/>
              <a:t>Rutas de Aprendizaje – Fascículo General Comunicación </a:t>
            </a:r>
          </a:p>
        </p:txBody>
      </p:sp>
    </p:spTree>
    <p:extLst>
      <p:ext uri="{BB962C8B-B14F-4D97-AF65-F5344CB8AC3E}">
        <p14:creationId xmlns:p14="http://schemas.microsoft.com/office/powerpoint/2010/main" xmlns="" val="281019502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1 Título"/>
          <p:cNvSpPr>
            <a:spLocks noGrp="1"/>
          </p:cNvSpPr>
          <p:nvPr>
            <p:ph type="title"/>
          </p:nvPr>
        </p:nvSpPr>
        <p:spPr>
          <a:xfrm>
            <a:off x="1828800" y="274638"/>
            <a:ext cx="5829300" cy="582612"/>
          </a:xfrm>
        </p:spPr>
        <p:txBody>
          <a:bodyPr>
            <a:normAutofit/>
          </a:bodyPr>
          <a:lstStyle/>
          <a:p>
            <a:r>
              <a:rPr lang="es-PE" smtClean="0"/>
              <a:t>Lo escrito: Comprensión</a:t>
            </a:r>
          </a:p>
        </p:txBody>
      </p:sp>
      <p:pic>
        <p:nvPicPr>
          <p:cNvPr id="215043" name="Picture 2"/>
          <p:cNvPicPr>
            <a:picLocks noChangeAspect="1" noChangeArrowheads="1"/>
          </p:cNvPicPr>
          <p:nvPr/>
        </p:nvPicPr>
        <p:blipFill>
          <a:blip r:embed="rId2" cstate="print"/>
          <a:srcRect/>
          <a:stretch>
            <a:fillRect/>
          </a:stretch>
        </p:blipFill>
        <p:spPr bwMode="auto">
          <a:xfrm>
            <a:off x="1839516" y="1000125"/>
            <a:ext cx="5786438" cy="5041900"/>
          </a:xfrm>
          <a:prstGeom prst="rect">
            <a:avLst/>
          </a:prstGeom>
          <a:noFill/>
          <a:ln w="9525">
            <a:noFill/>
            <a:miter lim="800000"/>
            <a:headEnd/>
            <a:tailEnd/>
          </a:ln>
        </p:spPr>
      </p:pic>
      <p:sp>
        <p:nvSpPr>
          <p:cNvPr id="215044" name="3 CuadroTexto"/>
          <p:cNvSpPr txBox="1">
            <a:spLocks noChangeArrowheads="1"/>
          </p:cNvSpPr>
          <p:nvPr/>
        </p:nvSpPr>
        <p:spPr bwMode="auto">
          <a:xfrm>
            <a:off x="5107781" y="6215063"/>
            <a:ext cx="2357438" cy="738664"/>
          </a:xfrm>
          <a:prstGeom prst="rect">
            <a:avLst/>
          </a:prstGeom>
          <a:noFill/>
          <a:ln w="9525">
            <a:noFill/>
            <a:miter lim="800000"/>
            <a:headEnd/>
            <a:tailEnd/>
          </a:ln>
        </p:spPr>
        <p:txBody>
          <a:bodyPr>
            <a:spAutoFit/>
          </a:bodyPr>
          <a:lstStyle/>
          <a:p>
            <a:pPr algn="ctr"/>
            <a:r>
              <a:rPr lang="es-PE" sz="1400" dirty="0"/>
              <a:t>Rutas de Aprendizaje – Fascículo General Comunicación </a:t>
            </a:r>
          </a:p>
        </p:txBody>
      </p:sp>
    </p:spTree>
    <p:extLst>
      <p:ext uri="{BB962C8B-B14F-4D97-AF65-F5344CB8AC3E}">
        <p14:creationId xmlns:p14="http://schemas.microsoft.com/office/powerpoint/2010/main" xmlns="" val="360487767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PE" dirty="0" smtClean="0"/>
              <a:t>RDA: Matemática</a:t>
            </a:r>
            <a:endParaRPr lang="es-PE" dirty="0"/>
          </a:p>
        </p:txBody>
      </p:sp>
      <p:sp>
        <p:nvSpPr>
          <p:cNvPr id="5" name="4 Subtítulo"/>
          <p:cNvSpPr>
            <a:spLocks noGrp="1"/>
          </p:cNvSpPr>
          <p:nvPr>
            <p:ph type="subTitle" idx="1"/>
          </p:nvPr>
        </p:nvSpPr>
        <p:spPr/>
        <p:txBody>
          <a:bodyPr/>
          <a:lstStyle/>
          <a:p>
            <a:r>
              <a:rPr lang="es-PE" dirty="0" smtClean="0"/>
              <a:t>Capacidades</a:t>
            </a:r>
            <a:endParaRPr lang="es-PE" dirty="0"/>
          </a:p>
        </p:txBody>
      </p:sp>
    </p:spTree>
    <p:extLst>
      <p:ext uri="{BB962C8B-B14F-4D97-AF65-F5344CB8AC3E}">
        <p14:creationId xmlns:p14="http://schemas.microsoft.com/office/powerpoint/2010/main" xmlns="" val="100827780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cstate="print"/>
          <a:srcRect/>
          <a:stretch>
            <a:fillRect/>
          </a:stretch>
        </p:blipFill>
        <p:spPr bwMode="auto">
          <a:xfrm>
            <a:off x="2214562" y="714375"/>
            <a:ext cx="4654154" cy="5429250"/>
          </a:xfrm>
          <a:prstGeom prst="rect">
            <a:avLst/>
          </a:prstGeom>
          <a:noFill/>
          <a:ln w="9525">
            <a:noFill/>
            <a:miter lim="800000"/>
            <a:headEnd/>
            <a:tailEnd/>
          </a:ln>
        </p:spPr>
      </p:pic>
      <p:sp>
        <p:nvSpPr>
          <p:cNvPr id="222211" name="2 CuadroTexto"/>
          <p:cNvSpPr txBox="1">
            <a:spLocks noChangeArrowheads="1"/>
          </p:cNvSpPr>
          <p:nvPr/>
        </p:nvSpPr>
        <p:spPr bwMode="auto">
          <a:xfrm>
            <a:off x="5107781" y="6215063"/>
            <a:ext cx="2357438" cy="1200329"/>
          </a:xfrm>
          <a:prstGeom prst="rect">
            <a:avLst/>
          </a:prstGeom>
          <a:noFill/>
          <a:ln w="9525">
            <a:noFill/>
            <a:miter lim="800000"/>
            <a:headEnd/>
            <a:tailEnd/>
          </a:ln>
        </p:spPr>
        <p:txBody>
          <a:bodyPr>
            <a:spAutoFit/>
          </a:bodyPr>
          <a:lstStyle/>
          <a:p>
            <a:pPr algn="ctr"/>
            <a:r>
              <a:rPr lang="es-PE"/>
              <a:t>Rutas de Aprendizaje – Fascículo General Matemática</a:t>
            </a:r>
          </a:p>
        </p:txBody>
      </p:sp>
    </p:spTree>
    <p:extLst>
      <p:ext uri="{BB962C8B-B14F-4D97-AF65-F5344CB8AC3E}">
        <p14:creationId xmlns:p14="http://schemas.microsoft.com/office/powerpoint/2010/main" xmlns="" val="33783678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PE" dirty="0" smtClean="0"/>
              <a:t>RDA: Ciudadanía</a:t>
            </a:r>
            <a:endParaRPr lang="es-PE" dirty="0"/>
          </a:p>
        </p:txBody>
      </p:sp>
      <p:sp>
        <p:nvSpPr>
          <p:cNvPr id="5" name="4 Subtítulo"/>
          <p:cNvSpPr>
            <a:spLocks noGrp="1"/>
          </p:cNvSpPr>
          <p:nvPr>
            <p:ph type="subTitle" idx="1"/>
          </p:nvPr>
        </p:nvSpPr>
        <p:spPr/>
        <p:txBody>
          <a:bodyPr/>
          <a:lstStyle/>
          <a:p>
            <a:r>
              <a:rPr lang="es-PE" dirty="0" smtClean="0"/>
              <a:t>Capacidades</a:t>
            </a:r>
            <a:endParaRPr lang="es-PE" dirty="0"/>
          </a:p>
        </p:txBody>
      </p:sp>
    </p:spTree>
    <p:extLst>
      <p:ext uri="{BB962C8B-B14F-4D97-AF65-F5344CB8AC3E}">
        <p14:creationId xmlns:p14="http://schemas.microsoft.com/office/powerpoint/2010/main" xmlns="" val="309941090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1 Título"/>
          <p:cNvSpPr>
            <a:spLocks noGrp="1"/>
          </p:cNvSpPr>
          <p:nvPr>
            <p:ph type="title"/>
          </p:nvPr>
        </p:nvSpPr>
        <p:spPr/>
        <p:txBody>
          <a:bodyPr/>
          <a:lstStyle/>
          <a:p>
            <a:r>
              <a:rPr lang="es-PE" smtClean="0"/>
              <a:t>Convivencia</a:t>
            </a:r>
          </a:p>
        </p:txBody>
      </p:sp>
      <p:pic>
        <p:nvPicPr>
          <p:cNvPr id="234499" name="Picture 2"/>
          <p:cNvPicPr>
            <a:picLocks noChangeAspect="1" noChangeArrowheads="1"/>
          </p:cNvPicPr>
          <p:nvPr/>
        </p:nvPicPr>
        <p:blipFill>
          <a:blip r:embed="rId2" cstate="print"/>
          <a:srcRect/>
          <a:stretch>
            <a:fillRect/>
          </a:stretch>
        </p:blipFill>
        <p:spPr bwMode="auto">
          <a:xfrm>
            <a:off x="2375299" y="1500188"/>
            <a:ext cx="4622006" cy="4743450"/>
          </a:xfrm>
          <a:prstGeom prst="rect">
            <a:avLst/>
          </a:prstGeom>
          <a:noFill/>
          <a:ln w="9525">
            <a:noFill/>
            <a:miter lim="800000"/>
            <a:headEnd/>
            <a:tailEnd/>
          </a:ln>
        </p:spPr>
      </p:pic>
    </p:spTree>
    <p:extLst>
      <p:ext uri="{BB962C8B-B14F-4D97-AF65-F5344CB8AC3E}">
        <p14:creationId xmlns:p14="http://schemas.microsoft.com/office/powerpoint/2010/main" xmlns="" val="356515283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1 Título"/>
          <p:cNvSpPr>
            <a:spLocks noGrp="1"/>
          </p:cNvSpPr>
          <p:nvPr>
            <p:ph type="title"/>
          </p:nvPr>
        </p:nvSpPr>
        <p:spPr/>
        <p:txBody>
          <a:bodyPr/>
          <a:lstStyle/>
          <a:p>
            <a:r>
              <a:rPr lang="es-PE" smtClean="0"/>
              <a:t>Delibera</a:t>
            </a:r>
          </a:p>
        </p:txBody>
      </p:sp>
      <p:pic>
        <p:nvPicPr>
          <p:cNvPr id="235523" name="Picture 2"/>
          <p:cNvPicPr>
            <a:picLocks noChangeAspect="1" noChangeArrowheads="1"/>
          </p:cNvPicPr>
          <p:nvPr/>
        </p:nvPicPr>
        <p:blipFill>
          <a:blip r:embed="rId2" cstate="print"/>
          <a:srcRect/>
          <a:stretch>
            <a:fillRect/>
          </a:stretch>
        </p:blipFill>
        <p:spPr bwMode="auto">
          <a:xfrm>
            <a:off x="2160986" y="1500188"/>
            <a:ext cx="4982765" cy="5118100"/>
          </a:xfrm>
          <a:prstGeom prst="rect">
            <a:avLst/>
          </a:prstGeom>
          <a:noFill/>
          <a:ln w="9525">
            <a:noFill/>
            <a:miter lim="800000"/>
            <a:headEnd/>
            <a:tailEnd/>
          </a:ln>
        </p:spPr>
      </p:pic>
    </p:spTree>
    <p:extLst>
      <p:ext uri="{BB962C8B-B14F-4D97-AF65-F5344CB8AC3E}">
        <p14:creationId xmlns:p14="http://schemas.microsoft.com/office/powerpoint/2010/main" xmlns="" val="148216674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1 Título"/>
          <p:cNvSpPr>
            <a:spLocks noGrp="1"/>
          </p:cNvSpPr>
          <p:nvPr>
            <p:ph type="title"/>
          </p:nvPr>
        </p:nvSpPr>
        <p:spPr/>
        <p:txBody>
          <a:bodyPr/>
          <a:lstStyle/>
          <a:p>
            <a:r>
              <a:rPr lang="es-PE" smtClean="0"/>
              <a:t>Participa</a:t>
            </a:r>
          </a:p>
        </p:txBody>
      </p:sp>
      <p:pic>
        <p:nvPicPr>
          <p:cNvPr id="236547" name="Picture 2"/>
          <p:cNvPicPr>
            <a:picLocks noChangeAspect="1" noChangeArrowheads="1"/>
          </p:cNvPicPr>
          <p:nvPr/>
        </p:nvPicPr>
        <p:blipFill>
          <a:blip r:embed="rId2" cstate="print"/>
          <a:srcRect/>
          <a:stretch>
            <a:fillRect/>
          </a:stretch>
        </p:blipFill>
        <p:spPr bwMode="auto">
          <a:xfrm>
            <a:off x="1839516" y="1357313"/>
            <a:ext cx="5229225" cy="5086350"/>
          </a:xfrm>
          <a:prstGeom prst="rect">
            <a:avLst/>
          </a:prstGeom>
          <a:noFill/>
          <a:ln w="9525">
            <a:noFill/>
            <a:miter lim="800000"/>
            <a:headEnd/>
            <a:tailEnd/>
          </a:ln>
        </p:spPr>
      </p:pic>
    </p:spTree>
    <p:extLst>
      <p:ext uri="{BB962C8B-B14F-4D97-AF65-F5344CB8AC3E}">
        <p14:creationId xmlns:p14="http://schemas.microsoft.com/office/powerpoint/2010/main" xmlns="" val="244368814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PE" dirty="0" smtClean="0"/>
              <a:t>RDA: Ciencias</a:t>
            </a:r>
            <a:endParaRPr lang="es-PE" dirty="0"/>
          </a:p>
        </p:txBody>
      </p:sp>
      <p:sp>
        <p:nvSpPr>
          <p:cNvPr id="5" name="4 Subtítulo"/>
          <p:cNvSpPr>
            <a:spLocks noGrp="1"/>
          </p:cNvSpPr>
          <p:nvPr>
            <p:ph type="subTitle" idx="1"/>
          </p:nvPr>
        </p:nvSpPr>
        <p:spPr/>
        <p:txBody>
          <a:bodyPr/>
          <a:lstStyle/>
          <a:p>
            <a:r>
              <a:rPr lang="es-PE" dirty="0" smtClean="0"/>
              <a:t>Capacidades</a:t>
            </a:r>
            <a:endParaRPr lang="es-PE" dirty="0"/>
          </a:p>
        </p:txBody>
      </p:sp>
    </p:spTree>
    <p:extLst>
      <p:ext uri="{BB962C8B-B14F-4D97-AF65-F5344CB8AC3E}">
        <p14:creationId xmlns:p14="http://schemas.microsoft.com/office/powerpoint/2010/main" xmlns="" val="16197465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2" cstate="print"/>
          <a:srcRect/>
          <a:stretch>
            <a:fillRect/>
          </a:stretch>
        </p:blipFill>
        <p:spPr bwMode="auto">
          <a:xfrm>
            <a:off x="1464448" y="428606"/>
            <a:ext cx="5750719" cy="5514975"/>
          </a:xfrm>
          <a:prstGeom prst="rect">
            <a:avLst/>
          </a:prstGeom>
          <a:noFill/>
          <a:ln w="9525">
            <a:noFill/>
            <a:miter lim="800000"/>
            <a:headEnd/>
            <a:tailEnd/>
          </a:ln>
        </p:spPr>
      </p:pic>
    </p:spTree>
    <p:extLst>
      <p:ext uri="{BB962C8B-B14F-4D97-AF65-F5344CB8AC3E}">
        <p14:creationId xmlns:p14="http://schemas.microsoft.com/office/powerpoint/2010/main" xmlns="" val="41095879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Nivel de dominio: Comprensión</a:t>
            </a:r>
            <a:endParaRPr lang="es-PE" dirty="0"/>
          </a:p>
        </p:txBody>
      </p:sp>
      <p:sp>
        <p:nvSpPr>
          <p:cNvPr id="3" name="2 Marcador de contenido"/>
          <p:cNvSpPr>
            <a:spLocks noGrp="1"/>
          </p:cNvSpPr>
          <p:nvPr>
            <p:ph sz="quarter" idx="1"/>
          </p:nvPr>
        </p:nvSpPr>
        <p:spPr>
          <a:xfrm>
            <a:off x="457200" y="1600200"/>
            <a:ext cx="7467600" cy="542916"/>
          </a:xfrm>
        </p:spPr>
        <p:txBody>
          <a:bodyPr/>
          <a:lstStyle/>
          <a:p>
            <a:r>
              <a:rPr lang="es-PE" dirty="0" smtClean="0"/>
              <a:t>Ejemplo</a:t>
            </a:r>
            <a:endParaRPr lang="es-PE" dirty="0"/>
          </a:p>
        </p:txBody>
      </p:sp>
      <p:sp>
        <p:nvSpPr>
          <p:cNvPr id="159745" name="Rectangle 1"/>
          <p:cNvSpPr>
            <a:spLocks noChangeArrowheads="1"/>
          </p:cNvSpPr>
          <p:nvPr/>
        </p:nvSpPr>
        <p:spPr bwMode="auto">
          <a:xfrm>
            <a:off x="1071538" y="2285992"/>
            <a:ext cx="6643734" cy="22006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638175"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docentes planifican en la secuencia didáctica, la elaboración de mapas conceptuales. ¿Qué capacidad desean lograr con estas estrategias?</a:t>
            </a:r>
          </a:p>
          <a:p>
            <a:pPr marL="0" marR="0" lvl="0" indent="0" algn="l" defTabSz="914400" rtl="0" eaLnBrk="1" fontAlgn="base" latinLnBrk="0" hangingPunct="1">
              <a:lnSpc>
                <a:spcPct val="100000"/>
              </a:lnSpc>
              <a:spcBef>
                <a:spcPct val="0"/>
              </a:spcBef>
              <a:spcAft>
                <a:spcPct val="0"/>
              </a:spcAft>
              <a:buClrTx/>
              <a:buSzTx/>
              <a:tabLst>
                <a:tab pos="638175" algn="l"/>
              </a:tabLst>
            </a:pPr>
            <a:endParaRPr kumimoji="0" lang="es-PE" sz="11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tab pos="638175"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Analizar</a:t>
            </a:r>
            <a:endParaRPr kumimoji="0" lang="es-PE" sz="11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tab pos="638175"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Relacionar</a:t>
            </a:r>
            <a:endParaRPr kumimoji="0" lang="es-PE" sz="11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tab pos="638175"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Clasificar</a:t>
            </a:r>
            <a:endParaRPr kumimoji="0" lang="es-PE" sz="11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tab pos="638175"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Interpretar</a:t>
            </a:r>
            <a:endParaRPr kumimoji="0" lang="es-ES"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392825372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2" cstate="print"/>
          <a:srcRect/>
          <a:stretch>
            <a:fillRect/>
          </a:stretch>
        </p:blipFill>
        <p:spPr bwMode="auto">
          <a:xfrm>
            <a:off x="1625183" y="357168"/>
            <a:ext cx="5572164" cy="5996333"/>
          </a:xfrm>
          <a:prstGeom prst="rect">
            <a:avLst/>
          </a:prstGeom>
          <a:noFill/>
          <a:ln w="9525">
            <a:noFill/>
            <a:miter lim="800000"/>
            <a:headEnd/>
            <a:tailEnd/>
          </a:ln>
        </p:spPr>
      </p:pic>
    </p:spTree>
    <p:extLst>
      <p:ext uri="{BB962C8B-B14F-4D97-AF65-F5344CB8AC3E}">
        <p14:creationId xmlns:p14="http://schemas.microsoft.com/office/powerpoint/2010/main" xmlns="" val="421492302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7" name="Picture 3"/>
          <p:cNvPicPr>
            <a:picLocks noChangeAspect="1" noChangeArrowheads="1"/>
          </p:cNvPicPr>
          <p:nvPr/>
        </p:nvPicPr>
        <p:blipFill>
          <a:blip r:embed="rId2" cstate="print"/>
          <a:srcRect/>
          <a:stretch>
            <a:fillRect/>
          </a:stretch>
        </p:blipFill>
        <p:spPr bwMode="auto">
          <a:xfrm>
            <a:off x="1625183" y="428604"/>
            <a:ext cx="5629275" cy="5657850"/>
          </a:xfrm>
          <a:prstGeom prst="rect">
            <a:avLst/>
          </a:prstGeom>
          <a:noFill/>
          <a:ln w="9525">
            <a:noFill/>
            <a:miter lim="800000"/>
            <a:headEnd/>
            <a:tailEnd/>
          </a:ln>
        </p:spPr>
      </p:pic>
    </p:spTree>
    <p:extLst>
      <p:ext uri="{BB962C8B-B14F-4D97-AF65-F5344CB8AC3E}">
        <p14:creationId xmlns:p14="http://schemas.microsoft.com/office/powerpoint/2010/main" xmlns="" val="225598229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a:stretch>
            <a:fillRect/>
          </a:stretch>
        </p:blipFill>
        <p:spPr bwMode="auto">
          <a:xfrm>
            <a:off x="1678762" y="714356"/>
            <a:ext cx="5536406" cy="5257800"/>
          </a:xfrm>
          <a:prstGeom prst="rect">
            <a:avLst/>
          </a:prstGeom>
          <a:noFill/>
          <a:ln w="9525">
            <a:noFill/>
            <a:miter lim="800000"/>
            <a:headEnd/>
            <a:tailEnd/>
          </a:ln>
        </p:spPr>
      </p:pic>
    </p:spTree>
    <p:extLst>
      <p:ext uri="{BB962C8B-B14F-4D97-AF65-F5344CB8AC3E}">
        <p14:creationId xmlns:p14="http://schemas.microsoft.com/office/powerpoint/2010/main" xmlns="" val="96193560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r>
              <a:rPr lang="es-PE" dirty="0" smtClean="0"/>
              <a:t>Marco Curricular Nacional y las Capacidades</a:t>
            </a:r>
            <a:endParaRPr lang="es-PE" dirty="0"/>
          </a:p>
        </p:txBody>
      </p:sp>
      <p:sp>
        <p:nvSpPr>
          <p:cNvPr id="3" name="2 Subtítulo"/>
          <p:cNvSpPr>
            <a:spLocks noGrp="1"/>
          </p:cNvSpPr>
          <p:nvPr>
            <p:ph type="subTitle" idx="1"/>
          </p:nvPr>
        </p:nvSpPr>
        <p:spPr/>
        <p:txBody>
          <a:bodyPr/>
          <a:lstStyle/>
          <a:p>
            <a:endParaRPr lang="es-PE"/>
          </a:p>
        </p:txBody>
      </p:sp>
    </p:spTree>
    <p:extLst>
      <p:ext uri="{BB962C8B-B14F-4D97-AF65-F5344CB8AC3E}">
        <p14:creationId xmlns:p14="http://schemas.microsoft.com/office/powerpoint/2010/main" xmlns="" val="406210513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75085" y="980728"/>
            <a:ext cx="5325234" cy="5256585"/>
          </a:xfrm>
          <a:prstGeom prst="rect">
            <a:avLst/>
          </a:prstGeom>
          <a:effectLst>
            <a:outerShdw blurRad="63500" sx="102000" sy="102000" algn="ctr" rotWithShape="0">
              <a:prstClr val="black">
                <a:alpha val="40000"/>
              </a:prstClr>
            </a:outerShdw>
          </a:effectLst>
        </p:spPr>
      </p:pic>
      <p:sp>
        <p:nvSpPr>
          <p:cNvPr id="5" name="4 Rectángulo"/>
          <p:cNvSpPr/>
          <p:nvPr/>
        </p:nvSpPr>
        <p:spPr>
          <a:xfrm>
            <a:off x="3005826" y="1916832"/>
            <a:ext cx="3834426" cy="3785652"/>
          </a:xfrm>
          <a:prstGeom prst="rect">
            <a:avLst/>
          </a:prstGeom>
        </p:spPr>
        <p:txBody>
          <a:bodyPr wrap="square">
            <a:spAutoFit/>
          </a:bodyPr>
          <a:lstStyle/>
          <a:p>
            <a:r>
              <a:rPr lang="es-ES" sz="2000" b="1" dirty="0">
                <a:solidFill>
                  <a:prstClr val="white"/>
                </a:solidFill>
                <a:latin typeface="Candara"/>
                <a:ea typeface="Calibri"/>
                <a:cs typeface="Times New Roman"/>
              </a:rPr>
              <a:t>Las capacidades son saberes delimitados de diverso tipo que se desarrollan y se ponen en acción para desarrollar una competencia. Es decir, hacen sinergia entre ellas.  Pueden ser habilidades cognitivas y relacionales, disposiciones afectivas, actitudes, conocimientos, procedimientos, etc.</a:t>
            </a:r>
          </a:p>
          <a:p>
            <a:endParaRPr lang="es-ES" sz="2000" b="1" dirty="0">
              <a:solidFill>
                <a:prstClr val="white"/>
              </a:solidFill>
              <a:latin typeface="Candara"/>
              <a:cs typeface="Times New Roman"/>
            </a:endParaRPr>
          </a:p>
        </p:txBody>
      </p:sp>
      <p:sp>
        <p:nvSpPr>
          <p:cNvPr id="7" name="1 Título"/>
          <p:cNvSpPr txBox="1">
            <a:spLocks/>
          </p:cNvSpPr>
          <p:nvPr/>
        </p:nvSpPr>
        <p:spPr>
          <a:xfrm rot="16200000">
            <a:off x="-769824" y="3532245"/>
            <a:ext cx="4968552" cy="441587"/>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s-PE" sz="3200" b="1" dirty="0">
                <a:solidFill>
                  <a:srgbClr val="1F497D"/>
                </a:solidFill>
                <a:latin typeface="Candara" pitchFamily="34" charset="0"/>
              </a:rPr>
              <a:t>Enfoque de competencias</a:t>
            </a:r>
          </a:p>
        </p:txBody>
      </p:sp>
      <p:sp>
        <p:nvSpPr>
          <p:cNvPr id="9" name="8 CuadroTexto"/>
          <p:cNvSpPr txBox="1"/>
          <p:nvPr/>
        </p:nvSpPr>
        <p:spPr>
          <a:xfrm>
            <a:off x="4729042" y="135383"/>
            <a:ext cx="1728192" cy="692497"/>
          </a:xfrm>
          <a:prstGeom prst="rect">
            <a:avLst/>
          </a:prstGeom>
          <a:solidFill>
            <a:schemeClr val="tx1">
              <a:lumMod val="65000"/>
              <a:lumOff val="35000"/>
            </a:schemeClr>
          </a:solidFill>
        </p:spPr>
        <p:txBody>
          <a:bodyPr wrap="square" rtlCol="0">
            <a:spAutoFit/>
          </a:bodyPr>
          <a:lstStyle/>
          <a:p>
            <a:endParaRPr lang="es-PE" sz="500" b="1" dirty="0">
              <a:solidFill>
                <a:prstClr val="white"/>
              </a:solidFill>
              <a:latin typeface="Candara" pitchFamily="34" charset="0"/>
            </a:endParaRPr>
          </a:p>
          <a:p>
            <a:pPr algn="ctr"/>
            <a:r>
              <a:rPr lang="es-PE" sz="1400" b="1" dirty="0">
                <a:solidFill>
                  <a:prstClr val="white"/>
                </a:solidFill>
                <a:latin typeface="Candara" pitchFamily="34" charset="0"/>
              </a:rPr>
              <a:t>Una visión del aprendizaje</a:t>
            </a:r>
          </a:p>
          <a:p>
            <a:endParaRPr lang="es-PE" sz="600" b="1" dirty="0">
              <a:solidFill>
                <a:prstClr val="white"/>
              </a:solidFill>
              <a:latin typeface="Candara"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62210" y="6282458"/>
            <a:ext cx="1328738" cy="485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9294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mph" presetSubtype="0" fill="hold" grpId="1" nodeType="clickEffect">
                                  <p:stCondLst>
                                    <p:cond delay="0"/>
                                  </p:stCondLst>
                                  <p:iterate type="lt">
                                    <p:tmPct val="4000"/>
                                  </p:iterate>
                                  <p:childTnLst>
                                    <p:set>
                                      <p:cBhvr override="childStyle">
                                        <p:cTn id="21" dur="10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dirty="0" smtClean="0"/>
              <a:t>Las Capacidades en el Sistema Curricular</a:t>
            </a:r>
            <a:endParaRPr lang="es-PE" dirty="0"/>
          </a:p>
        </p:txBody>
      </p:sp>
      <p:sp>
        <p:nvSpPr>
          <p:cNvPr id="3" name="2 Marcador de texto"/>
          <p:cNvSpPr>
            <a:spLocks noGrp="1"/>
          </p:cNvSpPr>
          <p:nvPr>
            <p:ph type="body" idx="1"/>
          </p:nvPr>
        </p:nvSpPr>
        <p:spPr/>
        <p:style>
          <a:lnRef idx="3">
            <a:schemeClr val="lt1"/>
          </a:lnRef>
          <a:fillRef idx="1">
            <a:schemeClr val="accent2"/>
          </a:fillRef>
          <a:effectRef idx="1">
            <a:schemeClr val="accent2"/>
          </a:effectRef>
          <a:fontRef idx="minor">
            <a:schemeClr val="lt1"/>
          </a:fontRef>
        </p:style>
        <p:txBody>
          <a:bodyPr/>
          <a:lstStyle/>
          <a:p>
            <a:pPr algn="ctr"/>
            <a:r>
              <a:rPr lang="es-PE" dirty="0" smtClean="0"/>
              <a:t>Diseño Curricular Nacional</a:t>
            </a:r>
            <a:endParaRPr lang="es-PE" dirty="0"/>
          </a:p>
        </p:txBody>
      </p:sp>
      <p:sp>
        <p:nvSpPr>
          <p:cNvPr id="4" name="3 Marcador de contenido"/>
          <p:cNvSpPr>
            <a:spLocks noGrp="1"/>
          </p:cNvSpPr>
          <p:nvPr>
            <p:ph sz="quarter" idx="2"/>
          </p:nvPr>
        </p:nvSpPr>
        <p:spPr/>
        <p:style>
          <a:lnRef idx="1">
            <a:schemeClr val="accent2"/>
          </a:lnRef>
          <a:fillRef idx="2">
            <a:schemeClr val="accent2"/>
          </a:fillRef>
          <a:effectRef idx="1">
            <a:schemeClr val="accent2"/>
          </a:effectRef>
          <a:fontRef idx="minor">
            <a:schemeClr val="dk1"/>
          </a:fontRef>
        </p:style>
        <p:txBody>
          <a:bodyPr/>
          <a:lstStyle/>
          <a:p>
            <a:r>
              <a:rPr lang="es-PE" dirty="0" smtClean="0"/>
              <a:t>Mentales / Cognitivas</a:t>
            </a:r>
          </a:p>
          <a:p>
            <a:r>
              <a:rPr lang="es-PE" dirty="0" smtClean="0"/>
              <a:t>Motrices</a:t>
            </a:r>
            <a:endParaRPr lang="es-PE" dirty="0"/>
          </a:p>
        </p:txBody>
      </p:sp>
      <p:sp>
        <p:nvSpPr>
          <p:cNvPr id="5" name="4 Marcador de texto"/>
          <p:cNvSpPr>
            <a:spLocks noGrp="1"/>
          </p:cNvSpPr>
          <p:nvPr>
            <p:ph type="body" sz="half" idx="3"/>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s-PE" dirty="0" smtClean="0"/>
              <a:t>Marco Curricular Nacional</a:t>
            </a:r>
            <a:endParaRPr lang="es-PE" dirty="0"/>
          </a:p>
        </p:txBody>
      </p:sp>
      <p:sp>
        <p:nvSpPr>
          <p:cNvPr id="6" name="5 Marcador de contenido"/>
          <p:cNvSpPr>
            <a:spLocks noGrp="1"/>
          </p:cNvSpPr>
          <p:nvPr>
            <p:ph sz="quarter" idx="4"/>
          </p:nvPr>
        </p:nvSpPr>
        <p:spPr/>
        <p:style>
          <a:lnRef idx="0">
            <a:schemeClr val="accent1"/>
          </a:lnRef>
          <a:fillRef idx="3">
            <a:schemeClr val="accent1"/>
          </a:fillRef>
          <a:effectRef idx="3">
            <a:schemeClr val="accent1"/>
          </a:effectRef>
          <a:fontRef idx="minor">
            <a:schemeClr val="lt1"/>
          </a:fontRef>
        </p:style>
        <p:txBody>
          <a:bodyPr>
            <a:normAutofit/>
          </a:bodyPr>
          <a:lstStyle/>
          <a:p>
            <a:r>
              <a:rPr lang="es-PE" dirty="0" smtClean="0"/>
              <a:t>Cognitivas</a:t>
            </a:r>
          </a:p>
          <a:p>
            <a:r>
              <a:rPr lang="es-PE" dirty="0" smtClean="0"/>
              <a:t>Relacionales</a:t>
            </a:r>
          </a:p>
          <a:p>
            <a:r>
              <a:rPr lang="es-PE" dirty="0" smtClean="0"/>
              <a:t>Disposiciones afectivas</a:t>
            </a:r>
          </a:p>
          <a:p>
            <a:r>
              <a:rPr lang="es-PE" dirty="0" smtClean="0"/>
              <a:t>Actitudes</a:t>
            </a:r>
          </a:p>
          <a:p>
            <a:r>
              <a:rPr lang="es-PE" dirty="0" smtClean="0"/>
              <a:t>Conocimientos</a:t>
            </a:r>
          </a:p>
          <a:p>
            <a:r>
              <a:rPr lang="es-PE" dirty="0" smtClean="0"/>
              <a:t>Procedimientos</a:t>
            </a:r>
          </a:p>
          <a:p>
            <a:endParaRPr lang="es-PE" dirty="0" smtClean="0"/>
          </a:p>
          <a:p>
            <a:endParaRPr lang="es-PE" dirty="0" smtClean="0"/>
          </a:p>
          <a:p>
            <a:endParaRPr lang="es-PE" dirty="0"/>
          </a:p>
        </p:txBody>
      </p:sp>
    </p:spTree>
    <p:extLst>
      <p:ext uri="{BB962C8B-B14F-4D97-AF65-F5344CB8AC3E}">
        <p14:creationId xmlns:p14="http://schemas.microsoft.com/office/powerpoint/2010/main" xmlns="" val="414714445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1"/>
          <p:cNvPicPr>
            <a:picLocks noChangeAspect="1" noChangeArrowheads="1"/>
          </p:cNvPicPr>
          <p:nvPr/>
        </p:nvPicPr>
        <p:blipFill>
          <a:blip r:embed="rId2"/>
          <a:srcRect/>
          <a:stretch>
            <a:fillRect/>
          </a:stretch>
        </p:blipFill>
        <p:spPr bwMode="auto">
          <a:xfrm>
            <a:off x="2643175" y="214292"/>
            <a:ext cx="3536156" cy="1323975"/>
          </a:xfrm>
          <a:prstGeom prst="rect">
            <a:avLst/>
          </a:prstGeom>
          <a:noFill/>
          <a:ln w="9525">
            <a:noFill/>
            <a:miter lim="800000"/>
            <a:headEnd/>
            <a:tailEnd/>
          </a:ln>
        </p:spPr>
      </p:pic>
      <p:pic>
        <p:nvPicPr>
          <p:cNvPr id="337922" name="Picture 2"/>
          <p:cNvPicPr>
            <a:picLocks noChangeAspect="1" noChangeArrowheads="1"/>
          </p:cNvPicPr>
          <p:nvPr/>
        </p:nvPicPr>
        <p:blipFill>
          <a:blip r:embed="rId3"/>
          <a:srcRect/>
          <a:stretch>
            <a:fillRect/>
          </a:stretch>
        </p:blipFill>
        <p:spPr bwMode="auto">
          <a:xfrm>
            <a:off x="1357291" y="1928802"/>
            <a:ext cx="2971885" cy="2214578"/>
          </a:xfrm>
          <a:prstGeom prst="rect">
            <a:avLst/>
          </a:prstGeom>
          <a:ln>
            <a:headEnd/>
            <a:tailEnd/>
          </a:ln>
        </p:spPr>
        <p:style>
          <a:lnRef idx="2">
            <a:schemeClr val="accent5"/>
          </a:lnRef>
          <a:fillRef idx="1">
            <a:schemeClr val="lt1"/>
          </a:fillRef>
          <a:effectRef idx="0">
            <a:schemeClr val="accent5"/>
          </a:effectRef>
          <a:fontRef idx="minor">
            <a:schemeClr val="dk1"/>
          </a:fontRef>
        </p:style>
      </p:pic>
      <p:pic>
        <p:nvPicPr>
          <p:cNvPr id="337923" name="Picture 3"/>
          <p:cNvPicPr>
            <a:picLocks noChangeAspect="1" noChangeArrowheads="1"/>
          </p:cNvPicPr>
          <p:nvPr/>
        </p:nvPicPr>
        <p:blipFill>
          <a:blip r:embed="rId4"/>
          <a:srcRect/>
          <a:stretch>
            <a:fillRect/>
          </a:stretch>
        </p:blipFill>
        <p:spPr bwMode="auto">
          <a:xfrm>
            <a:off x="4518423" y="1857364"/>
            <a:ext cx="3348442" cy="2214578"/>
          </a:xfrm>
          <a:prstGeom prst="rect">
            <a:avLst/>
          </a:prstGeom>
          <a:ln>
            <a:headEnd/>
            <a:tailEnd/>
          </a:ln>
        </p:spPr>
        <p:style>
          <a:lnRef idx="2">
            <a:schemeClr val="accent5"/>
          </a:lnRef>
          <a:fillRef idx="1">
            <a:schemeClr val="lt1"/>
          </a:fillRef>
          <a:effectRef idx="0">
            <a:schemeClr val="accent5"/>
          </a:effectRef>
          <a:fontRef idx="minor">
            <a:schemeClr val="dk1"/>
          </a:fontRef>
        </p:style>
      </p:pic>
      <p:pic>
        <p:nvPicPr>
          <p:cNvPr id="337924" name="Picture 4"/>
          <p:cNvPicPr>
            <a:picLocks noChangeAspect="1" noChangeArrowheads="1"/>
          </p:cNvPicPr>
          <p:nvPr/>
        </p:nvPicPr>
        <p:blipFill>
          <a:blip r:embed="rId5"/>
          <a:srcRect/>
          <a:stretch>
            <a:fillRect/>
          </a:stretch>
        </p:blipFill>
        <p:spPr bwMode="auto">
          <a:xfrm>
            <a:off x="2803911" y="4357694"/>
            <a:ext cx="3636169" cy="2190750"/>
          </a:xfrm>
          <a:prstGeom prst="rect">
            <a:avLst/>
          </a:prstGeom>
          <a:ln>
            <a:headEnd/>
            <a:tailEnd/>
          </a:ln>
        </p:spPr>
        <p:style>
          <a:lnRef idx="2">
            <a:schemeClr val="accent5"/>
          </a:lnRef>
          <a:fillRef idx="1">
            <a:schemeClr val="lt1"/>
          </a:fillRef>
          <a:effectRef idx="0">
            <a:schemeClr val="accent5"/>
          </a:effectRef>
          <a:fontRef idx="minor">
            <a:schemeClr val="dk1"/>
          </a:fontRef>
        </p:style>
      </p:pic>
      <p:pic>
        <p:nvPicPr>
          <p:cNvPr id="8"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462210" y="6282458"/>
            <a:ext cx="1328738" cy="485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5779943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p:cNvPicPr>
            <a:picLocks noChangeAspect="1" noChangeArrowheads="1"/>
          </p:cNvPicPr>
          <p:nvPr/>
        </p:nvPicPr>
        <p:blipFill>
          <a:blip r:embed="rId2"/>
          <a:srcRect/>
          <a:stretch>
            <a:fillRect/>
          </a:stretch>
        </p:blipFill>
        <p:spPr bwMode="auto">
          <a:xfrm>
            <a:off x="1571605" y="428604"/>
            <a:ext cx="6230414" cy="785818"/>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343043" name="Picture 3"/>
          <p:cNvPicPr>
            <a:picLocks noChangeAspect="1" noChangeArrowheads="1"/>
          </p:cNvPicPr>
          <p:nvPr/>
        </p:nvPicPr>
        <p:blipFill>
          <a:blip r:embed="rId3"/>
          <a:srcRect/>
          <a:stretch>
            <a:fillRect/>
          </a:stretch>
        </p:blipFill>
        <p:spPr bwMode="auto">
          <a:xfrm>
            <a:off x="1732341" y="2000240"/>
            <a:ext cx="5794624" cy="3181362"/>
          </a:xfrm>
          <a:prstGeom prst="rect">
            <a:avLst/>
          </a:prstGeom>
          <a:ln>
            <a:headEnd/>
            <a:tailEnd/>
          </a:ln>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xmlns="" val="118575090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4286250" y="1285875"/>
            <a:ext cx="2928938" cy="11430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s-PE" sz="3200" dirty="0"/>
              <a:t>Competencia</a:t>
            </a:r>
          </a:p>
        </p:txBody>
      </p:sp>
      <p:sp>
        <p:nvSpPr>
          <p:cNvPr id="98307" name="4 CuadroTexto"/>
          <p:cNvSpPr txBox="1">
            <a:spLocks noChangeArrowheads="1"/>
          </p:cNvSpPr>
          <p:nvPr/>
        </p:nvSpPr>
        <p:spPr bwMode="auto">
          <a:xfrm>
            <a:off x="357188" y="642938"/>
            <a:ext cx="5000625" cy="1077912"/>
          </a:xfrm>
          <a:prstGeom prst="rect">
            <a:avLst/>
          </a:prstGeom>
          <a:noFill/>
          <a:ln w="9525">
            <a:noFill/>
            <a:miter lim="800000"/>
            <a:headEnd/>
            <a:tailEnd/>
          </a:ln>
        </p:spPr>
        <p:txBody>
          <a:bodyPr>
            <a:spAutoFit/>
          </a:bodyPr>
          <a:lstStyle/>
          <a:p>
            <a:pPr algn="ctr"/>
            <a:r>
              <a:rPr lang="es-PE" sz="3200"/>
              <a:t>Competencias y Capacidades</a:t>
            </a:r>
          </a:p>
        </p:txBody>
      </p:sp>
      <p:sp>
        <p:nvSpPr>
          <p:cNvPr id="6" name="5 Flecha a la derecha con bandas"/>
          <p:cNvSpPr/>
          <p:nvPr/>
        </p:nvSpPr>
        <p:spPr>
          <a:xfrm>
            <a:off x="2000250" y="2000250"/>
            <a:ext cx="1571625" cy="785813"/>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7" name="6 Flecha a la derecha con bandas"/>
          <p:cNvSpPr/>
          <p:nvPr/>
        </p:nvSpPr>
        <p:spPr>
          <a:xfrm rot="18563679">
            <a:off x="2588419" y="3107531"/>
            <a:ext cx="1571625" cy="785813"/>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8" name="7 Flecha a la derecha con bandas"/>
          <p:cNvSpPr/>
          <p:nvPr/>
        </p:nvSpPr>
        <p:spPr>
          <a:xfrm rot="16200000">
            <a:off x="4160044" y="3345656"/>
            <a:ext cx="1571625" cy="785813"/>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9" name="8 Flecha a la derecha con bandas"/>
          <p:cNvSpPr/>
          <p:nvPr/>
        </p:nvSpPr>
        <p:spPr>
          <a:xfrm rot="16200000">
            <a:off x="5250656" y="3321845"/>
            <a:ext cx="1571625" cy="785812"/>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10" name="9 Flecha a la derecha con bandas"/>
          <p:cNvSpPr/>
          <p:nvPr/>
        </p:nvSpPr>
        <p:spPr>
          <a:xfrm rot="14231311">
            <a:off x="6971506" y="2980532"/>
            <a:ext cx="1571625" cy="785812"/>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11" name="10 Elipse"/>
          <p:cNvSpPr/>
          <p:nvPr/>
        </p:nvSpPr>
        <p:spPr>
          <a:xfrm>
            <a:off x="214313" y="1928813"/>
            <a:ext cx="1643062" cy="1000125"/>
          </a:xfrm>
          <a:prstGeom prst="ellipse">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1400" dirty="0"/>
              <a:t>Capacidad</a:t>
            </a:r>
          </a:p>
        </p:txBody>
      </p:sp>
      <p:sp>
        <p:nvSpPr>
          <p:cNvPr id="12" name="11 Elipse"/>
          <p:cNvSpPr/>
          <p:nvPr/>
        </p:nvSpPr>
        <p:spPr>
          <a:xfrm>
            <a:off x="1000125" y="3857625"/>
            <a:ext cx="1643063" cy="1000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1400" dirty="0"/>
              <a:t>Capacidad</a:t>
            </a:r>
          </a:p>
        </p:txBody>
      </p:sp>
      <p:sp>
        <p:nvSpPr>
          <p:cNvPr id="13" name="12 Elipse"/>
          <p:cNvSpPr/>
          <p:nvPr/>
        </p:nvSpPr>
        <p:spPr>
          <a:xfrm>
            <a:off x="3500438" y="4572000"/>
            <a:ext cx="1643062" cy="1000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1400" dirty="0"/>
              <a:t>Capacidad</a:t>
            </a:r>
          </a:p>
        </p:txBody>
      </p:sp>
      <p:sp>
        <p:nvSpPr>
          <p:cNvPr id="14" name="13 Elipse"/>
          <p:cNvSpPr/>
          <p:nvPr/>
        </p:nvSpPr>
        <p:spPr>
          <a:xfrm>
            <a:off x="5500688" y="4643438"/>
            <a:ext cx="1643062" cy="1000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1600" dirty="0"/>
              <a:t>Actitud</a:t>
            </a:r>
          </a:p>
        </p:txBody>
      </p:sp>
      <p:sp>
        <p:nvSpPr>
          <p:cNvPr id="15" name="14 Elipse"/>
          <p:cNvSpPr/>
          <p:nvPr/>
        </p:nvSpPr>
        <p:spPr>
          <a:xfrm>
            <a:off x="7286625" y="4214813"/>
            <a:ext cx="1643063" cy="1000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1600" dirty="0"/>
              <a:t>Actitud</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4286250" y="1285875"/>
            <a:ext cx="2928938" cy="11430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s-PE" sz="3200" dirty="0"/>
              <a:t>Competencia</a:t>
            </a:r>
          </a:p>
        </p:txBody>
      </p:sp>
      <p:sp>
        <p:nvSpPr>
          <p:cNvPr id="98307" name="4 CuadroTexto"/>
          <p:cNvSpPr txBox="1">
            <a:spLocks noChangeArrowheads="1"/>
          </p:cNvSpPr>
          <p:nvPr/>
        </p:nvSpPr>
        <p:spPr bwMode="auto">
          <a:xfrm>
            <a:off x="357188" y="642938"/>
            <a:ext cx="5000625" cy="1077912"/>
          </a:xfrm>
          <a:prstGeom prst="rect">
            <a:avLst/>
          </a:prstGeom>
          <a:noFill/>
          <a:ln w="9525">
            <a:noFill/>
            <a:miter lim="800000"/>
            <a:headEnd/>
            <a:tailEnd/>
          </a:ln>
        </p:spPr>
        <p:txBody>
          <a:bodyPr>
            <a:spAutoFit/>
          </a:bodyPr>
          <a:lstStyle/>
          <a:p>
            <a:pPr algn="ctr"/>
            <a:r>
              <a:rPr lang="es-PE" sz="3200"/>
              <a:t>Competencias y Capacidades</a:t>
            </a:r>
          </a:p>
        </p:txBody>
      </p:sp>
      <p:sp>
        <p:nvSpPr>
          <p:cNvPr id="6" name="5 Flecha a la derecha con bandas"/>
          <p:cNvSpPr/>
          <p:nvPr/>
        </p:nvSpPr>
        <p:spPr>
          <a:xfrm>
            <a:off x="2000250" y="2000250"/>
            <a:ext cx="1571625" cy="785813"/>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7" name="6 Flecha a la derecha con bandas"/>
          <p:cNvSpPr/>
          <p:nvPr/>
        </p:nvSpPr>
        <p:spPr>
          <a:xfrm rot="18563679">
            <a:off x="2588419" y="3107531"/>
            <a:ext cx="1571625" cy="785813"/>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8" name="7 Flecha a la derecha con bandas"/>
          <p:cNvSpPr/>
          <p:nvPr/>
        </p:nvSpPr>
        <p:spPr>
          <a:xfrm rot="16200000">
            <a:off x="4160044" y="3345656"/>
            <a:ext cx="1571625" cy="785813"/>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9" name="8 Flecha a la derecha con bandas"/>
          <p:cNvSpPr/>
          <p:nvPr/>
        </p:nvSpPr>
        <p:spPr>
          <a:xfrm rot="16200000">
            <a:off x="5250656" y="3321845"/>
            <a:ext cx="1571625" cy="785812"/>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10" name="9 Flecha a la derecha con bandas"/>
          <p:cNvSpPr/>
          <p:nvPr/>
        </p:nvSpPr>
        <p:spPr>
          <a:xfrm rot="14231311">
            <a:off x="6971506" y="2980532"/>
            <a:ext cx="1571625" cy="785812"/>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11" name="10 Elipse"/>
          <p:cNvSpPr/>
          <p:nvPr/>
        </p:nvSpPr>
        <p:spPr>
          <a:xfrm>
            <a:off x="214313" y="1928813"/>
            <a:ext cx="1643062" cy="1000125"/>
          </a:xfrm>
          <a:prstGeom prst="ellipse">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1400" dirty="0"/>
              <a:t>Capacidad</a:t>
            </a:r>
          </a:p>
        </p:txBody>
      </p:sp>
      <p:sp>
        <p:nvSpPr>
          <p:cNvPr id="12" name="11 Elipse"/>
          <p:cNvSpPr/>
          <p:nvPr/>
        </p:nvSpPr>
        <p:spPr>
          <a:xfrm>
            <a:off x="1000125" y="3857625"/>
            <a:ext cx="1643063" cy="1000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1400" dirty="0"/>
              <a:t>Capacidad</a:t>
            </a:r>
          </a:p>
        </p:txBody>
      </p:sp>
      <p:sp>
        <p:nvSpPr>
          <p:cNvPr id="13" name="12 Elipse"/>
          <p:cNvSpPr/>
          <p:nvPr/>
        </p:nvSpPr>
        <p:spPr>
          <a:xfrm>
            <a:off x="3500438" y="4572000"/>
            <a:ext cx="1643062" cy="1000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1400" dirty="0"/>
              <a:t>Capacidad</a:t>
            </a:r>
          </a:p>
        </p:txBody>
      </p:sp>
      <p:sp>
        <p:nvSpPr>
          <p:cNvPr id="14" name="13 Elipse"/>
          <p:cNvSpPr/>
          <p:nvPr/>
        </p:nvSpPr>
        <p:spPr>
          <a:xfrm>
            <a:off x="5500688" y="4643438"/>
            <a:ext cx="1785956" cy="1000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1600" dirty="0" smtClean="0"/>
              <a:t>Capacidad</a:t>
            </a:r>
            <a:endParaRPr lang="es-PE" sz="1600" dirty="0"/>
          </a:p>
        </p:txBody>
      </p:sp>
      <p:sp>
        <p:nvSpPr>
          <p:cNvPr id="15" name="14 Elipse"/>
          <p:cNvSpPr/>
          <p:nvPr/>
        </p:nvSpPr>
        <p:spPr>
          <a:xfrm>
            <a:off x="7358082" y="4214818"/>
            <a:ext cx="1785918" cy="1000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1600" dirty="0" smtClean="0"/>
              <a:t>Capacidad</a:t>
            </a:r>
            <a:endParaRPr lang="es-PE"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Nivel de dominio: Aplicación</a:t>
            </a:r>
            <a:endParaRPr lang="es-PE" dirty="0"/>
          </a:p>
        </p:txBody>
      </p:sp>
      <p:sp>
        <p:nvSpPr>
          <p:cNvPr id="3" name="2 Marcador de contenido"/>
          <p:cNvSpPr>
            <a:spLocks noGrp="1"/>
          </p:cNvSpPr>
          <p:nvPr>
            <p:ph sz="quarter" idx="1"/>
          </p:nvPr>
        </p:nvSpPr>
        <p:spPr>
          <a:xfrm>
            <a:off x="457200" y="1600200"/>
            <a:ext cx="7467600" cy="685792"/>
          </a:xfrm>
        </p:spPr>
        <p:txBody>
          <a:bodyPr/>
          <a:lstStyle/>
          <a:p>
            <a:r>
              <a:rPr lang="es-PE" dirty="0" smtClean="0"/>
              <a:t>Ejemplo:</a:t>
            </a:r>
            <a:endParaRPr lang="es-PE" dirty="0"/>
          </a:p>
        </p:txBody>
      </p:sp>
      <p:sp>
        <p:nvSpPr>
          <p:cNvPr id="158722" name="Rectangle 2"/>
          <p:cNvSpPr>
            <a:spLocks noChangeArrowheads="1"/>
          </p:cNvSpPr>
          <p:nvPr/>
        </p:nvSpPr>
        <p:spPr bwMode="auto">
          <a:xfrm>
            <a:off x="571472" y="2571744"/>
            <a:ext cx="7572428" cy="24776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67945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profesor Julián en relación con la teoría de la Inteligencias Múltiples, propone que sus niños y niñas optimicen la habilidad para comprender las intenciones y sentimientos y motivaciones de las otras personas, porque tiene interés en desarrollar la inteligencia:</a:t>
            </a:r>
          </a:p>
          <a:p>
            <a:pPr marL="0" marR="0" lvl="0" indent="0" algn="just" defTabSz="914400" rtl="0" eaLnBrk="1" fontAlgn="base" latinLnBrk="0" hangingPunct="1">
              <a:lnSpc>
                <a:spcPct val="100000"/>
              </a:lnSpc>
              <a:spcBef>
                <a:spcPct val="0"/>
              </a:spcBef>
              <a:spcAft>
                <a:spcPct val="0"/>
              </a:spcAft>
              <a:buClrTx/>
              <a:buSzTx/>
              <a:tabLst>
                <a:tab pos="679450" algn="l"/>
              </a:tabLst>
            </a:pPr>
            <a:endParaRPr kumimoji="0" lang="es-PE" sz="11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LcParenR"/>
              <a:tabLst>
                <a:tab pos="67945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Interpersonal</a:t>
            </a:r>
            <a:endParaRPr kumimoji="0" lang="es-PE" sz="11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LcParenR"/>
              <a:tabLst>
                <a:tab pos="67945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Viso espacial</a:t>
            </a:r>
            <a:endParaRPr kumimoji="0" lang="es-PE" sz="11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LcParenR"/>
              <a:tabLst>
                <a:tab pos="67945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Corporal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kinestésica</a:t>
            </a:r>
            <a:endParaRPr kumimoji="0" lang="es-PE" sz="11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LcParenR"/>
              <a:tabLst>
                <a:tab pos="679450" algn="l"/>
              </a:tabLst>
            </a:pP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Intrapersonal</a:t>
            </a:r>
            <a:endParaRPr kumimoji="0" lang="es-ES"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100556543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3 Marcador de número de diapositiva"/>
          <p:cNvSpPr>
            <a:spLocks noGrp="1"/>
          </p:cNvSpPr>
          <p:nvPr>
            <p:ph type="sldNum" sz="quarter" idx="12"/>
          </p:nvPr>
        </p:nvSpPr>
        <p:spPr bwMode="auto">
          <a:xfrm>
            <a:off x="6831013" y="6453188"/>
            <a:ext cx="2133600" cy="190500"/>
          </a:xfrm>
          <a:ln>
            <a:miter lim="800000"/>
            <a:headEnd/>
            <a:tailEnd/>
          </a:ln>
        </p:spPr>
        <p:txBody>
          <a:bodyPr wrap="square" lIns="91440" tIns="45720" rIns="91440" bIns="45720" numCol="1" anchor="t" anchorCtr="0" compatLnSpc="1">
            <a:prstTxWarp prst="textNoShape">
              <a:avLst/>
            </a:prstTxWarp>
          </a:bodyPr>
          <a:lstStyle/>
          <a:p>
            <a:pPr>
              <a:defRPr/>
            </a:pPr>
            <a:fld id="{E6605718-3FCF-473F-8CB2-98CCB34A4F38}" type="slidenum">
              <a:rPr lang="es-ES" smtClean="0"/>
              <a:pPr>
                <a:defRPr/>
              </a:pPr>
              <a:t>160</a:t>
            </a:fld>
            <a:endParaRPr lang="es-ES" smtClean="0"/>
          </a:p>
        </p:txBody>
      </p:sp>
      <p:sp>
        <p:nvSpPr>
          <p:cNvPr id="6" name="Rectangle 2"/>
          <p:cNvSpPr txBox="1">
            <a:spLocks noChangeArrowheads="1"/>
          </p:cNvSpPr>
          <p:nvPr/>
        </p:nvSpPr>
        <p:spPr>
          <a:xfrm>
            <a:off x="1116013" y="847725"/>
            <a:ext cx="7229475" cy="1081088"/>
          </a:xfrm>
          <a:prstGeom prst="rect">
            <a:avLst/>
          </a:prstGeom>
        </p:spPr>
        <p:txBody>
          <a:bodyPr/>
          <a:lstStyle/>
          <a:p>
            <a:pPr fontAlgn="auto">
              <a:spcAft>
                <a:spcPts val="0"/>
              </a:spcAft>
              <a:defRPr/>
            </a:pPr>
            <a:r>
              <a:rPr lang="es-ES" sz="4000" b="1" dirty="0">
                <a:solidFill>
                  <a:schemeClr val="tx2"/>
                </a:solidFill>
                <a:latin typeface="+mj-lt"/>
                <a:ea typeface="+mj-ea"/>
                <a:cs typeface="+mj-cs"/>
              </a:rPr>
              <a:t>Valores y Actitudes</a:t>
            </a:r>
          </a:p>
        </p:txBody>
      </p:sp>
      <p:sp>
        <p:nvSpPr>
          <p:cNvPr id="99332" name="Rectangle 4"/>
          <p:cNvSpPr>
            <a:spLocks noChangeArrowheads="1"/>
          </p:cNvSpPr>
          <p:nvPr/>
        </p:nvSpPr>
        <p:spPr bwMode="auto">
          <a:xfrm>
            <a:off x="1116013" y="2214563"/>
            <a:ext cx="7456487" cy="1928812"/>
          </a:xfrm>
          <a:prstGeom prst="rect">
            <a:avLst/>
          </a:prstGeom>
          <a:noFill/>
          <a:ln w="9525">
            <a:noFill/>
            <a:miter lim="800000"/>
            <a:headEnd/>
            <a:tailEnd/>
          </a:ln>
        </p:spPr>
        <p:txBody>
          <a:bodyPr/>
          <a:lstStyle/>
          <a:p>
            <a:pPr algn="just">
              <a:spcBef>
                <a:spcPct val="40000"/>
              </a:spcBef>
            </a:pPr>
            <a:r>
              <a:rPr lang="es-ES" sz="2800">
                <a:latin typeface="Berlin Sans FB" pitchFamily="34" charset="0"/>
              </a:rPr>
              <a:t>Las </a:t>
            </a:r>
            <a:r>
              <a:rPr lang="es-ES" sz="2800" b="1">
                <a:latin typeface="Berlin Sans FB" pitchFamily="34" charset="0"/>
              </a:rPr>
              <a:t>Actitudes</a:t>
            </a:r>
            <a:r>
              <a:rPr lang="es-ES" sz="2800">
                <a:latin typeface="Berlin Sans FB" pitchFamily="34" charset="0"/>
              </a:rPr>
              <a:t> son disposiciones internas que se expresan en desempeños (comportamientos) positivos en función de principios rectores que se denominan </a:t>
            </a:r>
            <a:r>
              <a:rPr lang="es-ES" sz="2800" b="1">
                <a:latin typeface="Berlin Sans FB" pitchFamily="34" charset="0"/>
              </a:rPr>
              <a:t>Valores.</a:t>
            </a:r>
          </a:p>
        </p:txBody>
      </p:sp>
      <p:sp>
        <p:nvSpPr>
          <p:cNvPr id="99333" name="39 CuadroTexto"/>
          <p:cNvSpPr txBox="1">
            <a:spLocks noChangeArrowheads="1"/>
          </p:cNvSpPr>
          <p:nvPr/>
        </p:nvSpPr>
        <p:spPr bwMode="auto">
          <a:xfrm>
            <a:off x="6429375" y="5000625"/>
            <a:ext cx="1500188" cy="830263"/>
          </a:xfrm>
          <a:prstGeom prst="rect">
            <a:avLst/>
          </a:prstGeom>
          <a:noFill/>
          <a:ln w="9525">
            <a:noFill/>
            <a:miter lim="800000"/>
            <a:headEnd/>
            <a:tailEnd/>
          </a:ln>
        </p:spPr>
        <p:txBody>
          <a:bodyPr>
            <a:spAutoFit/>
          </a:bodyPr>
          <a:lstStyle/>
          <a:p>
            <a:pPr algn="ctr"/>
            <a:r>
              <a:rPr lang="es-PE"/>
              <a:t>EBR - 2009</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Título"/>
          <p:cNvSpPr>
            <a:spLocks noGrp="1"/>
          </p:cNvSpPr>
          <p:nvPr>
            <p:ph type="title"/>
          </p:nvPr>
        </p:nvSpPr>
        <p:spPr>
          <a:xfrm>
            <a:off x="500063" y="2571750"/>
            <a:ext cx="3686175" cy="1143000"/>
          </a:xfrm>
        </p:spPr>
        <p:txBody>
          <a:bodyPr/>
          <a:lstStyle/>
          <a:p>
            <a:pPr eaLnBrk="1" hangingPunct="1"/>
            <a:r>
              <a:rPr lang="es-PE" smtClean="0"/>
              <a:t>Valores</a:t>
            </a:r>
          </a:p>
        </p:txBody>
      </p:sp>
      <p:pic>
        <p:nvPicPr>
          <p:cNvPr id="107523" name="Picture 2"/>
          <p:cNvPicPr>
            <a:picLocks noChangeAspect="1" noChangeArrowheads="1"/>
          </p:cNvPicPr>
          <p:nvPr/>
        </p:nvPicPr>
        <p:blipFill>
          <a:blip r:embed="rId2"/>
          <a:srcRect/>
          <a:stretch>
            <a:fillRect/>
          </a:stretch>
        </p:blipFill>
        <p:spPr bwMode="auto">
          <a:xfrm>
            <a:off x="4786313" y="161925"/>
            <a:ext cx="3500437" cy="651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Título"/>
          <p:cNvSpPr>
            <a:spLocks noGrp="1"/>
          </p:cNvSpPr>
          <p:nvPr>
            <p:ph type="title"/>
          </p:nvPr>
        </p:nvSpPr>
        <p:spPr/>
        <p:txBody>
          <a:bodyPr/>
          <a:lstStyle/>
          <a:p>
            <a:pPr eaLnBrk="1" hangingPunct="1"/>
            <a:r>
              <a:rPr lang="es-PE" smtClean="0"/>
              <a:t>Actitudes Ed. Inicial</a:t>
            </a:r>
          </a:p>
        </p:txBody>
      </p:sp>
      <p:pic>
        <p:nvPicPr>
          <p:cNvPr id="100355" name="Picture 2"/>
          <p:cNvPicPr>
            <a:picLocks noChangeAspect="1" noChangeArrowheads="1"/>
          </p:cNvPicPr>
          <p:nvPr/>
        </p:nvPicPr>
        <p:blipFill>
          <a:blip r:embed="rId2"/>
          <a:srcRect/>
          <a:stretch>
            <a:fillRect/>
          </a:stretch>
        </p:blipFill>
        <p:spPr bwMode="auto">
          <a:xfrm>
            <a:off x="1187450" y="2276475"/>
            <a:ext cx="7023100" cy="1000125"/>
          </a:xfrm>
          <a:prstGeom prst="rect">
            <a:avLst/>
          </a:prstGeom>
          <a:noFill/>
          <a:ln w="9525">
            <a:noFill/>
            <a:miter lim="800000"/>
            <a:headEnd/>
            <a:tailEnd/>
          </a:ln>
        </p:spPr>
      </p:pic>
      <p:pic>
        <p:nvPicPr>
          <p:cNvPr id="100356" name="Picture 3"/>
          <p:cNvPicPr>
            <a:picLocks noChangeAspect="1" noChangeArrowheads="1"/>
          </p:cNvPicPr>
          <p:nvPr/>
        </p:nvPicPr>
        <p:blipFill>
          <a:blip r:embed="rId3"/>
          <a:srcRect/>
          <a:stretch>
            <a:fillRect/>
          </a:stretch>
        </p:blipFill>
        <p:spPr bwMode="auto">
          <a:xfrm>
            <a:off x="2339975" y="4076700"/>
            <a:ext cx="6496050" cy="1643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Título"/>
          <p:cNvSpPr>
            <a:spLocks noGrp="1"/>
          </p:cNvSpPr>
          <p:nvPr>
            <p:ph type="title"/>
          </p:nvPr>
        </p:nvSpPr>
        <p:spPr/>
        <p:txBody>
          <a:bodyPr/>
          <a:lstStyle/>
          <a:p>
            <a:pPr eaLnBrk="1" hangingPunct="1"/>
            <a:r>
              <a:rPr lang="es-PE" smtClean="0"/>
              <a:t>Actitudes Ed. Primaria</a:t>
            </a:r>
          </a:p>
        </p:txBody>
      </p:sp>
      <p:pic>
        <p:nvPicPr>
          <p:cNvPr id="101379" name="Picture 4"/>
          <p:cNvPicPr>
            <a:picLocks noChangeAspect="1" noChangeArrowheads="1"/>
          </p:cNvPicPr>
          <p:nvPr/>
        </p:nvPicPr>
        <p:blipFill>
          <a:blip r:embed="rId2"/>
          <a:srcRect/>
          <a:stretch>
            <a:fillRect/>
          </a:stretch>
        </p:blipFill>
        <p:spPr bwMode="auto">
          <a:xfrm>
            <a:off x="1258888" y="2276475"/>
            <a:ext cx="7453312" cy="1944688"/>
          </a:xfrm>
          <a:prstGeom prst="rect">
            <a:avLst/>
          </a:prstGeom>
          <a:noFill/>
          <a:ln w="9525">
            <a:noFill/>
            <a:miter lim="800000"/>
            <a:headEnd/>
            <a:tailEnd/>
          </a:ln>
        </p:spPr>
      </p:pic>
      <p:sp>
        <p:nvSpPr>
          <p:cNvPr id="101380" name="6 CuadroTexto"/>
          <p:cNvSpPr txBox="1">
            <a:spLocks noChangeArrowheads="1"/>
          </p:cNvSpPr>
          <p:nvPr/>
        </p:nvSpPr>
        <p:spPr bwMode="auto">
          <a:xfrm>
            <a:off x="5143500" y="5143500"/>
            <a:ext cx="3214688" cy="646113"/>
          </a:xfrm>
          <a:prstGeom prst="rect">
            <a:avLst/>
          </a:prstGeom>
          <a:noFill/>
          <a:ln w="9525">
            <a:noFill/>
            <a:miter lim="800000"/>
            <a:headEnd/>
            <a:tailEnd/>
          </a:ln>
        </p:spPr>
        <p:txBody>
          <a:bodyPr>
            <a:spAutoFit/>
          </a:bodyPr>
          <a:lstStyle/>
          <a:p>
            <a:pPr algn="ctr"/>
            <a:r>
              <a:rPr lang="es-PE"/>
              <a:t>Personal Social III Ciclo (Primer Grado)</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Título"/>
          <p:cNvSpPr>
            <a:spLocks noGrp="1"/>
          </p:cNvSpPr>
          <p:nvPr>
            <p:ph type="title"/>
          </p:nvPr>
        </p:nvSpPr>
        <p:spPr/>
        <p:txBody>
          <a:bodyPr/>
          <a:lstStyle/>
          <a:p>
            <a:pPr eaLnBrk="1" hangingPunct="1"/>
            <a:r>
              <a:rPr lang="es-PE" smtClean="0"/>
              <a:t>Actitudes Ed. Secundaria</a:t>
            </a:r>
          </a:p>
        </p:txBody>
      </p:sp>
      <p:pic>
        <p:nvPicPr>
          <p:cNvPr id="102403" name="Picture 2"/>
          <p:cNvPicPr>
            <a:picLocks noChangeAspect="1" noChangeArrowheads="1"/>
          </p:cNvPicPr>
          <p:nvPr/>
        </p:nvPicPr>
        <p:blipFill>
          <a:blip r:embed="rId2"/>
          <a:srcRect/>
          <a:stretch>
            <a:fillRect/>
          </a:stretch>
        </p:blipFill>
        <p:spPr bwMode="auto">
          <a:xfrm>
            <a:off x="1328738" y="2492375"/>
            <a:ext cx="7600950" cy="2028825"/>
          </a:xfrm>
          <a:prstGeom prst="rect">
            <a:avLst/>
          </a:prstGeom>
          <a:noFill/>
          <a:ln w="9525">
            <a:noFill/>
            <a:miter lim="800000"/>
            <a:headEnd/>
            <a:tailEnd/>
          </a:ln>
        </p:spPr>
      </p:pic>
      <p:sp>
        <p:nvSpPr>
          <p:cNvPr id="102404" name="4 CuadroTexto"/>
          <p:cNvSpPr txBox="1">
            <a:spLocks noChangeArrowheads="1"/>
          </p:cNvSpPr>
          <p:nvPr/>
        </p:nvSpPr>
        <p:spPr bwMode="auto">
          <a:xfrm>
            <a:off x="5786438" y="5429250"/>
            <a:ext cx="2714625" cy="923925"/>
          </a:xfrm>
          <a:prstGeom prst="rect">
            <a:avLst/>
          </a:prstGeom>
          <a:noFill/>
          <a:ln w="9525">
            <a:noFill/>
            <a:miter lim="800000"/>
            <a:headEnd/>
            <a:tailEnd/>
          </a:ln>
        </p:spPr>
        <p:txBody>
          <a:bodyPr>
            <a:spAutoFit/>
          </a:bodyPr>
          <a:lstStyle/>
          <a:p>
            <a:pPr algn="ctr"/>
            <a:r>
              <a:rPr lang="es-PE"/>
              <a:t>Persona, Familia y Relaciones Humanas, VI Ciclo - EBR</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ChangeArrowheads="1"/>
          </p:cNvSpPr>
          <p:nvPr/>
        </p:nvSpPr>
        <p:spPr bwMode="auto">
          <a:xfrm>
            <a:off x="642938" y="981075"/>
            <a:ext cx="7889875" cy="42164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tabLst>
                <a:tab pos="269875" algn="l"/>
              </a:tabLst>
              <a:defRPr/>
            </a:pPr>
            <a:r>
              <a:rPr lang="es-PE" sz="2000" dirty="0">
                <a:solidFill>
                  <a:srgbClr val="365F91"/>
                </a:solidFill>
                <a:latin typeface="Calibri" pitchFamily="34" charset="0"/>
                <a:ea typeface="Calibri" pitchFamily="34" charset="0"/>
                <a:cs typeface="Times New Roman" pitchFamily="18" charset="0"/>
              </a:rPr>
              <a:t>En el aula “C” la maestra ha decidido apoyar la campaña “Unidos por nuestros hermanos” para lo cual reflexiona con sus estudiantes sobre el hecho y los motiva a recolectar víveres, ropa y enseres de limpieza para enviarlos al norte donde se ha producido la pérdida de viviendas de muchas familias debido a las inundaciones. ¿Qué valor esta trabajando la maestra?</a:t>
            </a:r>
          </a:p>
          <a:p>
            <a:pPr>
              <a:tabLst>
                <a:tab pos="269875" algn="l"/>
              </a:tabLst>
              <a:defRPr/>
            </a:pPr>
            <a:endParaRPr lang="es-PE" sz="2000" dirty="0">
              <a:solidFill>
                <a:srgbClr val="365F91"/>
              </a:solidFill>
              <a:latin typeface="Calibri" pitchFamily="34" charset="0"/>
              <a:ea typeface="Calibri" pitchFamily="34" charset="0"/>
              <a:cs typeface="Times New Roman" pitchFamily="18" charset="0"/>
            </a:endParaRPr>
          </a:p>
          <a:p>
            <a:pPr marL="228600" indent="-228600">
              <a:tabLst>
                <a:tab pos="269875" algn="l"/>
              </a:tabLst>
              <a:defRPr/>
            </a:pPr>
            <a:r>
              <a:rPr lang="es-ES" sz="1200" dirty="0">
                <a:latin typeface="Arial" pitchFamily="34" charset="0"/>
                <a:cs typeface="Arial" pitchFamily="34" charset="0"/>
              </a:rPr>
              <a:t> </a:t>
            </a:r>
          </a:p>
          <a:p>
            <a:pPr marL="457200" indent="-457200" eaLnBrk="0" hangingPunct="0">
              <a:buFont typeface="+mj-lt"/>
              <a:buAutoNum type="alphaLcParenR"/>
              <a:tabLst>
                <a:tab pos="269875" algn="l"/>
              </a:tabLst>
              <a:defRPr/>
            </a:pPr>
            <a:r>
              <a:rPr lang="es-PE" sz="2000" dirty="0">
                <a:latin typeface="Calibri" pitchFamily="34" charset="0"/>
                <a:ea typeface="Calibri" pitchFamily="34" charset="0"/>
                <a:cs typeface="Times New Roman" pitchFamily="18" charset="0"/>
              </a:rPr>
              <a:t>Respeto y tolerancia.</a:t>
            </a:r>
            <a:endParaRPr lang="es-ES" sz="1200" dirty="0">
              <a:latin typeface="Arial" pitchFamily="34" charset="0"/>
              <a:cs typeface="Arial" pitchFamily="34" charset="0"/>
            </a:endParaRPr>
          </a:p>
          <a:p>
            <a:pPr marL="457200" indent="-457200" eaLnBrk="0" hangingPunct="0">
              <a:buFont typeface="+mj-lt"/>
              <a:buAutoNum type="alphaLcParenR"/>
              <a:tabLst>
                <a:tab pos="269875" algn="l"/>
              </a:tabLst>
              <a:defRPr/>
            </a:pPr>
            <a:r>
              <a:rPr lang="es-PE" sz="2000" dirty="0">
                <a:latin typeface="Calibri" pitchFamily="34" charset="0"/>
                <a:ea typeface="Calibri" pitchFamily="34" charset="0"/>
                <a:cs typeface="Times New Roman" pitchFamily="18" charset="0"/>
              </a:rPr>
              <a:t>Solidaridad.</a:t>
            </a:r>
            <a:endParaRPr lang="es-ES" sz="1200" dirty="0">
              <a:latin typeface="Arial" pitchFamily="34" charset="0"/>
              <a:cs typeface="Arial" pitchFamily="34" charset="0"/>
            </a:endParaRPr>
          </a:p>
          <a:p>
            <a:pPr marL="457200" indent="-457200" eaLnBrk="0" hangingPunct="0">
              <a:buFont typeface="+mj-lt"/>
              <a:buAutoNum type="alphaLcParenR"/>
              <a:tabLst>
                <a:tab pos="269875" algn="l"/>
              </a:tabLst>
              <a:defRPr/>
            </a:pPr>
            <a:r>
              <a:rPr lang="es-PE" sz="2000" dirty="0">
                <a:latin typeface="Calibri" pitchFamily="34" charset="0"/>
                <a:ea typeface="Calibri" pitchFamily="34" charset="0"/>
                <a:cs typeface="Times New Roman" pitchFamily="18" charset="0"/>
              </a:rPr>
              <a:t>Justicia.</a:t>
            </a:r>
            <a:endParaRPr lang="es-ES" sz="1200" dirty="0">
              <a:latin typeface="Arial" pitchFamily="34" charset="0"/>
              <a:cs typeface="Arial" pitchFamily="34" charset="0"/>
            </a:endParaRPr>
          </a:p>
          <a:p>
            <a:pPr marL="457200" indent="-457200" eaLnBrk="0" hangingPunct="0">
              <a:buFont typeface="+mj-lt"/>
              <a:buAutoNum type="alphaLcParenR"/>
              <a:tabLst>
                <a:tab pos="269875" algn="l"/>
              </a:tabLst>
              <a:defRPr/>
            </a:pPr>
            <a:r>
              <a:rPr lang="es-PE" sz="2000" dirty="0">
                <a:latin typeface="Calibri" pitchFamily="34" charset="0"/>
                <a:ea typeface="Calibri" pitchFamily="34" charset="0"/>
                <a:cs typeface="Times New Roman" pitchFamily="18" charset="0"/>
              </a:rPr>
              <a:t>Prevención.</a:t>
            </a:r>
          </a:p>
          <a:p>
            <a:pPr marL="457200" indent="-457200" eaLnBrk="0" hangingPunct="0">
              <a:tabLst>
                <a:tab pos="269875" algn="l"/>
              </a:tabLst>
              <a:defRPr/>
            </a:pPr>
            <a:endParaRPr lang="es-PE" sz="3600" dirty="0">
              <a:latin typeface="Arial" pitchFamily="34" charset="0"/>
              <a:cs typeface="Arial" pitchFamily="34" charset="0"/>
            </a:endParaRPr>
          </a:p>
        </p:txBody>
      </p:sp>
      <p:sp>
        <p:nvSpPr>
          <p:cNvPr id="108547" name="2 CuadroTexto"/>
          <p:cNvSpPr txBox="1">
            <a:spLocks noChangeArrowheads="1"/>
          </p:cNvSpPr>
          <p:nvPr/>
        </p:nvSpPr>
        <p:spPr bwMode="auto">
          <a:xfrm>
            <a:off x="6000750" y="5929313"/>
            <a:ext cx="1857375" cy="307975"/>
          </a:xfrm>
          <a:prstGeom prst="rect">
            <a:avLst/>
          </a:prstGeom>
          <a:noFill/>
          <a:ln w="9525">
            <a:noFill/>
            <a:miter lim="800000"/>
            <a:headEnd/>
            <a:tailEnd/>
          </a:ln>
        </p:spPr>
        <p:txBody>
          <a:bodyPr>
            <a:spAutoFit/>
          </a:bodyPr>
          <a:lstStyle/>
          <a:p>
            <a:pPr algn="ctr"/>
            <a:r>
              <a:rPr lang="es-PE" sz="1400"/>
              <a:t>DRELM - 2013</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PE" dirty="0" smtClean="0"/>
              <a:t>Rutas de Aprendizaje</a:t>
            </a:r>
            <a:endParaRPr lang="es-PE" dirty="0"/>
          </a:p>
        </p:txBody>
      </p:sp>
      <p:sp>
        <p:nvSpPr>
          <p:cNvPr id="5" name="4 Subtítulo"/>
          <p:cNvSpPr>
            <a:spLocks noGrp="1"/>
          </p:cNvSpPr>
          <p:nvPr>
            <p:ph type="subTitle" idx="1"/>
          </p:nvPr>
        </p:nvSpPr>
        <p:spPr/>
        <p:txBody>
          <a:bodyPr/>
          <a:lstStyle/>
          <a:p>
            <a:endParaRPr lang="es-PE"/>
          </a:p>
        </p:txBody>
      </p:sp>
    </p:spTree>
    <p:extLst>
      <p:ext uri="{BB962C8B-B14F-4D97-AF65-F5344CB8AC3E}">
        <p14:creationId xmlns:p14="http://schemas.microsoft.com/office/powerpoint/2010/main" xmlns="" val="368788446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2" cstate="print"/>
          <a:srcRect/>
          <a:stretch>
            <a:fillRect/>
          </a:stretch>
        </p:blipFill>
        <p:spPr bwMode="auto">
          <a:xfrm>
            <a:off x="1357291" y="571480"/>
            <a:ext cx="6518074" cy="4900626"/>
          </a:xfrm>
          <a:prstGeom prst="rect">
            <a:avLst/>
          </a:prstGeom>
          <a:noFill/>
          <a:ln w="9525">
            <a:noFill/>
            <a:miter lim="800000"/>
            <a:headEnd/>
            <a:tailEnd/>
          </a:ln>
        </p:spPr>
      </p:pic>
      <p:sp>
        <p:nvSpPr>
          <p:cNvPr id="5" name="4 CuadroTexto"/>
          <p:cNvSpPr txBox="1"/>
          <p:nvPr/>
        </p:nvSpPr>
        <p:spPr>
          <a:xfrm>
            <a:off x="5482834" y="5929330"/>
            <a:ext cx="1446620" cy="369332"/>
          </a:xfrm>
          <a:prstGeom prst="rect">
            <a:avLst/>
          </a:prstGeom>
          <a:noFill/>
        </p:spPr>
        <p:txBody>
          <a:bodyPr wrap="square" rtlCol="0">
            <a:spAutoFit/>
          </a:bodyPr>
          <a:lstStyle/>
          <a:p>
            <a:r>
              <a:rPr lang="es-PE" dirty="0"/>
              <a:t>MED 2012</a:t>
            </a:r>
          </a:p>
        </p:txBody>
      </p:sp>
    </p:spTree>
    <p:extLst>
      <p:ext uri="{BB962C8B-B14F-4D97-AF65-F5344CB8AC3E}">
        <p14:creationId xmlns:p14="http://schemas.microsoft.com/office/powerpoint/2010/main" xmlns="" val="101940846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Ruta de Aprendizaje</a:t>
            </a:r>
            <a:endParaRPr lang="es-PE" dirty="0"/>
          </a:p>
        </p:txBody>
      </p:sp>
      <p:sp>
        <p:nvSpPr>
          <p:cNvPr id="4" name="3 Marcador de contenido"/>
          <p:cNvSpPr>
            <a:spLocks noGrp="1"/>
          </p:cNvSpPr>
          <p:nvPr>
            <p:ph sz="quarter" idx="1"/>
          </p:nvPr>
        </p:nvSpPr>
        <p:spPr>
          <a:xfrm>
            <a:off x="1000100" y="1571612"/>
            <a:ext cx="3302124" cy="4325112"/>
          </a:xfrm>
        </p:spPr>
        <p:txBody>
          <a:bodyPr>
            <a:normAutofit fontScale="92500" lnSpcReduction="20000"/>
          </a:bodyPr>
          <a:lstStyle/>
          <a:p>
            <a:pPr>
              <a:lnSpc>
                <a:spcPct val="150000"/>
              </a:lnSpc>
            </a:pPr>
            <a:r>
              <a:rPr lang="es-PE" sz="3200" dirty="0"/>
              <a:t>Son </a:t>
            </a:r>
            <a:r>
              <a:rPr lang="es-PE" sz="3200" b="1" dirty="0"/>
              <a:t>herramientas pedagógicas </a:t>
            </a:r>
            <a:r>
              <a:rPr lang="es-PE" sz="3200" dirty="0"/>
              <a:t>de apoyo a la labor docente en el logro de aprendizajes.</a:t>
            </a:r>
          </a:p>
        </p:txBody>
      </p:sp>
      <p:pic>
        <p:nvPicPr>
          <p:cNvPr id="1026" name="Picture 2" descr="C:\Program Files\Microsoft Office\MEDIA\CAGCAT10\j0149481.wmf"/>
          <p:cNvPicPr>
            <a:picLocks noChangeAspect="1" noChangeArrowheads="1"/>
          </p:cNvPicPr>
          <p:nvPr/>
        </p:nvPicPr>
        <p:blipFill>
          <a:blip r:embed="rId2" cstate="print"/>
          <a:srcRect/>
          <a:stretch>
            <a:fillRect/>
          </a:stretch>
        </p:blipFill>
        <p:spPr bwMode="auto">
          <a:xfrm>
            <a:off x="5166067" y="2276872"/>
            <a:ext cx="2444707" cy="3312368"/>
          </a:xfrm>
          <a:prstGeom prst="rect">
            <a:avLst/>
          </a:prstGeom>
          <a:noFill/>
        </p:spPr>
      </p:pic>
    </p:spTree>
    <p:extLst>
      <p:ext uri="{BB962C8B-B14F-4D97-AF65-F5344CB8AC3E}">
        <p14:creationId xmlns:p14="http://schemas.microsoft.com/office/powerpoint/2010/main" xmlns="" val="126398371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2" cstate="print"/>
          <a:srcRect/>
          <a:stretch>
            <a:fillRect/>
          </a:stretch>
        </p:blipFill>
        <p:spPr bwMode="auto">
          <a:xfrm>
            <a:off x="2589595" y="214292"/>
            <a:ext cx="3804074" cy="5672469"/>
          </a:xfrm>
          <a:prstGeom prst="rect">
            <a:avLst/>
          </a:prstGeom>
          <a:noFill/>
          <a:ln w="9525">
            <a:noFill/>
            <a:miter lim="800000"/>
            <a:headEnd/>
            <a:tailEnd/>
          </a:ln>
        </p:spPr>
      </p:pic>
      <p:pic>
        <p:nvPicPr>
          <p:cNvPr id="281602" name="Picture 2"/>
          <p:cNvPicPr>
            <a:picLocks noChangeAspect="1" noChangeArrowheads="1"/>
          </p:cNvPicPr>
          <p:nvPr/>
        </p:nvPicPr>
        <p:blipFill>
          <a:blip r:embed="rId3" cstate="print"/>
          <a:srcRect/>
          <a:stretch>
            <a:fillRect/>
          </a:stretch>
        </p:blipFill>
        <p:spPr bwMode="auto">
          <a:xfrm>
            <a:off x="5429256" y="5500704"/>
            <a:ext cx="2278857" cy="839579"/>
          </a:xfrm>
          <a:prstGeom prst="rect">
            <a:avLst/>
          </a:prstGeom>
          <a:noFill/>
          <a:ln w="9525">
            <a:noFill/>
            <a:miter lim="800000"/>
            <a:headEnd/>
            <a:tailEnd/>
          </a:ln>
        </p:spPr>
      </p:pic>
    </p:spTree>
    <p:extLst>
      <p:ext uri="{BB962C8B-B14F-4D97-AF65-F5344CB8AC3E}">
        <p14:creationId xmlns:p14="http://schemas.microsoft.com/office/powerpoint/2010/main" xmlns="" val="2443463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r>
              <a:rPr lang="es-PE" dirty="0" smtClean="0"/>
              <a:t>Acerca de las pruebas de selección múltiple</a:t>
            </a:r>
            <a:endParaRPr lang="es-PE" dirty="0"/>
          </a:p>
        </p:txBody>
      </p:sp>
      <p:sp>
        <p:nvSpPr>
          <p:cNvPr id="5" name="Subtítulo 4"/>
          <p:cNvSpPr>
            <a:spLocks noGrp="1"/>
          </p:cNvSpPr>
          <p:nvPr>
            <p:ph type="subTitle" idx="1"/>
          </p:nvPr>
        </p:nvSpPr>
        <p:spPr/>
        <p:txBody>
          <a:bodyPr/>
          <a:lstStyle/>
          <a:p>
            <a:endParaRPr lang="es-PE"/>
          </a:p>
        </p:txBody>
      </p:sp>
    </p:spTree>
    <p:extLst>
      <p:ext uri="{BB962C8B-B14F-4D97-AF65-F5344CB8AC3E}">
        <p14:creationId xmlns:p14="http://schemas.microsoft.com/office/powerpoint/2010/main" xmlns="" val="40371085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dirty="0" smtClean="0"/>
              <a:t>Contenidos de las Rutas de Aprendizaje</a:t>
            </a:r>
            <a:endParaRPr lang="es-PE" dirty="0"/>
          </a:p>
        </p:txBody>
      </p:sp>
      <p:sp>
        <p:nvSpPr>
          <p:cNvPr id="3" name="2 Marcador de contenido"/>
          <p:cNvSpPr>
            <a:spLocks noGrp="1"/>
          </p:cNvSpPr>
          <p:nvPr>
            <p:ph sz="quarter" idx="1"/>
          </p:nvPr>
        </p:nvSpPr>
        <p:spPr>
          <a:xfrm>
            <a:off x="1485900" y="2249424"/>
            <a:ext cx="3734172" cy="4325112"/>
          </a:xfrm>
        </p:spPr>
        <p:txBody>
          <a:bodyPr/>
          <a:lstStyle/>
          <a:p>
            <a:r>
              <a:rPr lang="es-PE" dirty="0" smtClean="0"/>
              <a:t>El Enfoque</a:t>
            </a:r>
          </a:p>
          <a:p>
            <a:r>
              <a:rPr lang="es-PE" dirty="0" smtClean="0"/>
              <a:t>Las Competencias</a:t>
            </a:r>
          </a:p>
          <a:p>
            <a:r>
              <a:rPr lang="es-PE" dirty="0" smtClean="0"/>
              <a:t>Las Capacidades</a:t>
            </a:r>
          </a:p>
          <a:p>
            <a:r>
              <a:rPr lang="es-PE" dirty="0" smtClean="0"/>
              <a:t>Indicadores</a:t>
            </a:r>
          </a:p>
          <a:p>
            <a:r>
              <a:rPr lang="es-PE" dirty="0" smtClean="0"/>
              <a:t>Estándares</a:t>
            </a:r>
          </a:p>
          <a:p>
            <a:r>
              <a:rPr lang="es-PE" dirty="0" smtClean="0"/>
              <a:t>Orientaciones Pedagógicas</a:t>
            </a:r>
          </a:p>
          <a:p>
            <a:r>
              <a:rPr lang="es-PE" dirty="0" smtClean="0"/>
              <a:t>Sugerencias Didácticas</a:t>
            </a:r>
            <a:endParaRPr lang="es-PE" dirty="0"/>
          </a:p>
        </p:txBody>
      </p:sp>
      <p:pic>
        <p:nvPicPr>
          <p:cNvPr id="3074" name="Picture 2" descr="C:\Program Files\Microsoft Office\MEDIA\CAGCAT10\j0234687.gif"/>
          <p:cNvPicPr>
            <a:picLocks noChangeAspect="1" noChangeArrowheads="1" noCrop="1"/>
          </p:cNvPicPr>
          <p:nvPr/>
        </p:nvPicPr>
        <p:blipFill>
          <a:blip r:embed="rId2" cstate="print"/>
          <a:srcRect/>
          <a:stretch>
            <a:fillRect/>
          </a:stretch>
        </p:blipFill>
        <p:spPr bwMode="auto">
          <a:xfrm>
            <a:off x="5112061" y="2636912"/>
            <a:ext cx="2569138" cy="2018134"/>
          </a:xfrm>
          <a:prstGeom prst="rect">
            <a:avLst/>
          </a:prstGeom>
          <a:noFill/>
        </p:spPr>
      </p:pic>
    </p:spTree>
    <p:extLst>
      <p:ext uri="{BB962C8B-B14F-4D97-AF65-F5344CB8AC3E}">
        <p14:creationId xmlns:p14="http://schemas.microsoft.com/office/powerpoint/2010/main" xmlns="" val="294893031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dirty="0" smtClean="0"/>
              <a:t>Finalidad de las Rutas de Aprendizaje</a:t>
            </a:r>
            <a:endParaRPr lang="es-PE" dirty="0"/>
          </a:p>
        </p:txBody>
      </p:sp>
      <p:sp>
        <p:nvSpPr>
          <p:cNvPr id="3" name="2 Marcador de contenido"/>
          <p:cNvSpPr>
            <a:spLocks noGrp="1"/>
          </p:cNvSpPr>
          <p:nvPr>
            <p:ph sz="quarter" idx="1"/>
          </p:nvPr>
        </p:nvSpPr>
        <p:spPr/>
        <p:txBody>
          <a:bodyPr>
            <a:normAutofit/>
          </a:bodyPr>
          <a:lstStyle/>
          <a:p>
            <a:r>
              <a:rPr lang="es-PE" dirty="0" smtClean="0"/>
              <a:t>Orientar el trabajo docente.</a:t>
            </a:r>
          </a:p>
          <a:p>
            <a:r>
              <a:rPr lang="es-PE" dirty="0" smtClean="0"/>
              <a:t>Visualizar y comprender la articulación de los aprendizajes entre grado y grado.</a:t>
            </a:r>
          </a:p>
          <a:p>
            <a:r>
              <a:rPr lang="es-PE" dirty="0" smtClean="0"/>
              <a:t>Comprender el trabajo con Competencias.</a:t>
            </a:r>
          </a:p>
          <a:p>
            <a:r>
              <a:rPr lang="es-PE" dirty="0" smtClean="0"/>
              <a:t>Promover el uso de recursos educativos.</a:t>
            </a:r>
          </a:p>
          <a:p>
            <a:r>
              <a:rPr lang="es-PE" dirty="0" smtClean="0"/>
              <a:t>Orientar la evaluación de aprendizajes.</a:t>
            </a:r>
          </a:p>
          <a:p>
            <a:r>
              <a:rPr lang="es-PE" dirty="0" smtClean="0"/>
              <a:t>Brindar ejemplos de sesiones de aprendizaje.</a:t>
            </a:r>
          </a:p>
          <a:p>
            <a:r>
              <a:rPr lang="es-PE" dirty="0" smtClean="0"/>
              <a:t>Gestión curricular y pedagógica en el aula.</a:t>
            </a:r>
          </a:p>
          <a:p>
            <a:endParaRPr lang="es-PE" dirty="0"/>
          </a:p>
        </p:txBody>
      </p:sp>
    </p:spTree>
    <p:extLst>
      <p:ext uri="{BB962C8B-B14F-4D97-AF65-F5344CB8AC3E}">
        <p14:creationId xmlns:p14="http://schemas.microsoft.com/office/powerpoint/2010/main" xmlns="" val="423170071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951820" y="620690"/>
            <a:ext cx="3132348" cy="6053113"/>
          </a:xfrm>
          <a:prstGeom prst="rect">
            <a:avLst/>
          </a:prstGeom>
          <a:noFill/>
          <a:ln w="9525">
            <a:noFill/>
            <a:miter lim="800000"/>
            <a:headEnd/>
            <a:tailEnd/>
          </a:ln>
        </p:spPr>
      </p:pic>
    </p:spTree>
    <p:extLst>
      <p:ext uri="{BB962C8B-B14F-4D97-AF65-F5344CB8AC3E}">
        <p14:creationId xmlns:p14="http://schemas.microsoft.com/office/powerpoint/2010/main" xmlns="" val="86861231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2"/>
          <p:cNvPicPr>
            <a:picLocks noChangeAspect="1" noChangeArrowheads="1"/>
          </p:cNvPicPr>
          <p:nvPr/>
        </p:nvPicPr>
        <p:blipFill>
          <a:blip r:embed="rId2" cstate="print"/>
          <a:srcRect/>
          <a:stretch>
            <a:fillRect/>
          </a:stretch>
        </p:blipFill>
        <p:spPr bwMode="auto">
          <a:xfrm>
            <a:off x="1421606" y="904875"/>
            <a:ext cx="6300788" cy="5048250"/>
          </a:xfrm>
          <a:prstGeom prst="rect">
            <a:avLst/>
          </a:prstGeom>
          <a:noFill/>
          <a:ln w="9525">
            <a:noFill/>
            <a:miter lim="800000"/>
            <a:headEnd/>
            <a:tailEnd/>
          </a:ln>
        </p:spPr>
      </p:pic>
    </p:spTree>
    <p:extLst>
      <p:ext uri="{BB962C8B-B14F-4D97-AF65-F5344CB8AC3E}">
        <p14:creationId xmlns:p14="http://schemas.microsoft.com/office/powerpoint/2010/main" xmlns="" val="395871694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PE" dirty="0" smtClean="0"/>
              <a:t>Rutas de Aprendizaje</a:t>
            </a:r>
            <a:endParaRPr lang="es-PE" dirty="0"/>
          </a:p>
        </p:txBody>
      </p:sp>
      <p:sp>
        <p:nvSpPr>
          <p:cNvPr id="5" name="4 Marcador de texto"/>
          <p:cNvSpPr>
            <a:spLocks noGrp="1"/>
          </p:cNvSpPr>
          <p:nvPr>
            <p:ph type="body" idx="1"/>
          </p:nvPr>
        </p:nvSpPr>
        <p:spPr/>
        <p:txBody>
          <a:bodyPr/>
          <a:lstStyle/>
          <a:p>
            <a:r>
              <a:rPr lang="es-PE" dirty="0" smtClean="0"/>
              <a:t>Fascículos Generales</a:t>
            </a:r>
            <a:endParaRPr lang="es-PE" dirty="0"/>
          </a:p>
        </p:txBody>
      </p:sp>
    </p:spTree>
    <p:extLst>
      <p:ext uri="{BB962C8B-B14F-4D97-AF65-F5344CB8AC3E}">
        <p14:creationId xmlns:p14="http://schemas.microsoft.com/office/powerpoint/2010/main" xmlns="" val="29616194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1839496" y="857232"/>
          <a:ext cx="5625743" cy="5286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29363309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3 Título"/>
          <p:cNvSpPr>
            <a:spLocks noGrp="1"/>
          </p:cNvSpPr>
          <p:nvPr>
            <p:ph type="ctrTitle"/>
          </p:nvPr>
        </p:nvSpPr>
        <p:spPr/>
        <p:txBody>
          <a:bodyPr/>
          <a:lstStyle/>
          <a:p>
            <a:r>
              <a:rPr lang="es-PE" smtClean="0"/>
              <a:t>Comunicación</a:t>
            </a:r>
          </a:p>
        </p:txBody>
      </p:sp>
      <p:sp>
        <p:nvSpPr>
          <p:cNvPr id="5" name="4 Marcador de texto"/>
          <p:cNvSpPr>
            <a:spLocks noGrp="1"/>
          </p:cNvSpPr>
          <p:nvPr>
            <p:ph type="subTitle" idx="1"/>
          </p:nvPr>
        </p:nvSpPr>
        <p:spPr/>
        <p:txBody>
          <a:bodyPr>
            <a:normAutofit/>
          </a:bodyPr>
          <a:lstStyle/>
          <a:p>
            <a:pPr>
              <a:spcAft>
                <a:spcPts val="0"/>
              </a:spcAft>
              <a:defRPr/>
            </a:pPr>
            <a:r>
              <a:rPr lang="es-PE" dirty="0" smtClean="0"/>
              <a:t>Rutas de Aprendizaje - General</a:t>
            </a:r>
            <a:endParaRPr lang="es-PE" dirty="0"/>
          </a:p>
        </p:txBody>
      </p:sp>
    </p:spTree>
    <p:extLst>
      <p:ext uri="{BB962C8B-B14F-4D97-AF65-F5344CB8AC3E}">
        <p14:creationId xmlns:p14="http://schemas.microsoft.com/office/powerpoint/2010/main" xmlns="" val="224268521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PE" dirty="0" smtClean="0"/>
              <a:t>Comunicación: Ideas Centrales</a:t>
            </a:r>
            <a:endParaRPr lang="es-PE" dirty="0"/>
          </a:p>
        </p:txBody>
      </p:sp>
      <p:sp>
        <p:nvSpPr>
          <p:cNvPr id="5" name="4 Marcador de contenido"/>
          <p:cNvSpPr>
            <a:spLocks noGrp="1"/>
          </p:cNvSpPr>
          <p:nvPr>
            <p:ph sz="quarter" idx="1"/>
          </p:nvPr>
        </p:nvSpPr>
        <p:spPr/>
        <p:txBody>
          <a:bodyPr>
            <a:normAutofit/>
          </a:bodyPr>
          <a:lstStyle/>
          <a:p>
            <a:r>
              <a:rPr lang="es-PE" sz="3600" dirty="0"/>
              <a:t>El Enfoque Comunicativo Textual</a:t>
            </a:r>
          </a:p>
          <a:p>
            <a:r>
              <a:rPr lang="es-PE" sz="3600" dirty="0"/>
              <a:t>La Competencia Comunicativa</a:t>
            </a:r>
          </a:p>
          <a:p>
            <a:r>
              <a:rPr lang="es-PE" sz="3600" dirty="0"/>
              <a:t>La Oralidad como instinto natural</a:t>
            </a:r>
          </a:p>
          <a:p>
            <a:r>
              <a:rPr lang="es-PE" sz="3600" dirty="0"/>
              <a:t>La </a:t>
            </a:r>
            <a:r>
              <a:rPr lang="es-PE" sz="3600" dirty="0" err="1"/>
              <a:t>Literacidad</a:t>
            </a:r>
            <a:r>
              <a:rPr lang="es-PE" sz="3600" dirty="0"/>
              <a:t> como práctica social</a:t>
            </a:r>
          </a:p>
        </p:txBody>
      </p:sp>
    </p:spTree>
    <p:extLst>
      <p:ext uri="{BB962C8B-B14F-4D97-AF65-F5344CB8AC3E}">
        <p14:creationId xmlns:p14="http://schemas.microsoft.com/office/powerpoint/2010/main" xmlns="" val="364660968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PE" dirty="0" smtClean="0"/>
              <a:t>Importancia de la Comunicación</a:t>
            </a:r>
            <a:endParaRPr lang="es-PE" dirty="0"/>
          </a:p>
        </p:txBody>
      </p:sp>
      <p:pic>
        <p:nvPicPr>
          <p:cNvPr id="1026" name="Picture 2"/>
          <p:cNvPicPr>
            <a:picLocks noChangeAspect="1" noChangeArrowheads="1"/>
          </p:cNvPicPr>
          <p:nvPr/>
        </p:nvPicPr>
        <p:blipFill>
          <a:blip r:embed="rId2" cstate="print"/>
          <a:srcRect/>
          <a:stretch>
            <a:fillRect/>
          </a:stretch>
        </p:blipFill>
        <p:spPr bwMode="auto">
          <a:xfrm>
            <a:off x="2214547" y="1785926"/>
            <a:ext cx="5171653" cy="4429156"/>
          </a:xfrm>
          <a:prstGeom prst="rect">
            <a:avLst/>
          </a:prstGeom>
          <a:noFill/>
          <a:ln w="9525">
            <a:noFill/>
            <a:miter lim="800000"/>
            <a:headEnd/>
            <a:tailEnd/>
          </a:ln>
        </p:spPr>
      </p:pic>
      <p:sp>
        <p:nvSpPr>
          <p:cNvPr id="6" name="5 CuadroTexto"/>
          <p:cNvSpPr txBox="1"/>
          <p:nvPr/>
        </p:nvSpPr>
        <p:spPr>
          <a:xfrm>
            <a:off x="5107785" y="6215082"/>
            <a:ext cx="2357454" cy="1200329"/>
          </a:xfrm>
          <a:prstGeom prst="rect">
            <a:avLst/>
          </a:prstGeom>
          <a:noFill/>
        </p:spPr>
        <p:txBody>
          <a:bodyPr wrap="square" rtlCol="0">
            <a:spAutoFit/>
          </a:bodyPr>
          <a:lstStyle/>
          <a:p>
            <a:r>
              <a:rPr lang="es-PE" dirty="0"/>
              <a:t>Rutas de Aprendizaje – Fascículo General Comunicación </a:t>
            </a:r>
          </a:p>
        </p:txBody>
      </p:sp>
    </p:spTree>
    <p:extLst>
      <p:ext uri="{BB962C8B-B14F-4D97-AF65-F5344CB8AC3E}">
        <p14:creationId xmlns:p14="http://schemas.microsoft.com/office/powerpoint/2010/main" xmlns="" val="249842629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335881" y="471490"/>
            <a:ext cx="6472238" cy="5915025"/>
          </a:xfrm>
          <a:prstGeom prst="rect">
            <a:avLst/>
          </a:prstGeom>
          <a:noFill/>
          <a:ln w="9525">
            <a:noFill/>
            <a:miter lim="800000"/>
            <a:headEnd/>
            <a:tailEnd/>
          </a:ln>
        </p:spPr>
      </p:pic>
    </p:spTree>
    <p:extLst>
      <p:ext uri="{BB962C8B-B14F-4D97-AF65-F5344CB8AC3E}">
        <p14:creationId xmlns:p14="http://schemas.microsoft.com/office/powerpoint/2010/main" xmlns="" val="1760304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r>
              <a:rPr lang="es-ES" dirty="0" smtClean="0"/>
              <a:t>Pruebas de respuesta de Opción  Múltiple</a:t>
            </a:r>
            <a:endParaRPr lang="es-ES" dirty="0"/>
          </a:p>
        </p:txBody>
      </p:sp>
      <p:sp>
        <p:nvSpPr>
          <p:cNvPr id="3" name="Rectangle 2"/>
          <p:cNvSpPr>
            <a:spLocks noGrp="1"/>
          </p:cNvSpPr>
          <p:nvPr>
            <p:ph idx="1"/>
          </p:nvPr>
        </p:nvSpPr>
        <p:spPr/>
        <p:txBody>
          <a:bodyPr/>
          <a:lstStyle/>
          <a:p>
            <a:pPr>
              <a:buNone/>
            </a:pPr>
            <a:r>
              <a:rPr lang="es-ES" dirty="0" smtClean="0"/>
              <a:t>	</a:t>
            </a:r>
            <a:r>
              <a:rPr lang="es-PE" sz="3200" dirty="0" smtClean="0"/>
              <a:t>Es un tipo de prueba que considera una preguntas directa o de afirmación incompleta que se formula de manera clara y precisa y que requieren la selección de una alternativa de varias opciones y en donde solo una de ellas es válida.</a:t>
            </a:r>
            <a:endParaRPr lang="es-ES" sz="3200" dirty="0" smtClean="0"/>
          </a:p>
          <a:p>
            <a:endParaRPr lang="es-ES" dirty="0"/>
          </a:p>
        </p:txBody>
      </p:sp>
    </p:spTree>
    <p:extLst>
      <p:ext uri="{BB962C8B-B14F-4D97-AF65-F5344CB8AC3E}">
        <p14:creationId xmlns:p14="http://schemas.microsoft.com/office/powerpoint/2010/main" xmlns="" val="275856518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nvGraphicFramePr>
        <p:xfrm>
          <a:off x="1625182" y="785794"/>
          <a:ext cx="5732900" cy="5214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57478175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Desarrollo del lenguaje</a:t>
            </a:r>
            <a:endParaRPr lang="es-PE" dirty="0"/>
          </a:p>
        </p:txBody>
      </p:sp>
      <p:pic>
        <p:nvPicPr>
          <p:cNvPr id="1026" name="Picture 2"/>
          <p:cNvPicPr>
            <a:picLocks noChangeAspect="1" noChangeArrowheads="1"/>
          </p:cNvPicPr>
          <p:nvPr/>
        </p:nvPicPr>
        <p:blipFill>
          <a:blip r:embed="rId2" cstate="print"/>
          <a:srcRect/>
          <a:stretch>
            <a:fillRect/>
          </a:stretch>
        </p:blipFill>
        <p:spPr bwMode="auto">
          <a:xfrm>
            <a:off x="1464447" y="2143118"/>
            <a:ext cx="6375842" cy="2896351"/>
          </a:xfrm>
          <a:prstGeom prst="rect">
            <a:avLst/>
          </a:prstGeom>
          <a:noFill/>
          <a:ln w="9525">
            <a:noFill/>
            <a:miter lim="800000"/>
            <a:headEnd/>
            <a:tailEnd/>
          </a:ln>
        </p:spPr>
      </p:pic>
      <p:sp>
        <p:nvSpPr>
          <p:cNvPr id="4" name="3 CuadroTexto"/>
          <p:cNvSpPr txBox="1"/>
          <p:nvPr/>
        </p:nvSpPr>
        <p:spPr>
          <a:xfrm>
            <a:off x="5107785" y="6215084"/>
            <a:ext cx="2357454" cy="830997"/>
          </a:xfrm>
          <a:prstGeom prst="rect">
            <a:avLst/>
          </a:prstGeom>
          <a:noFill/>
        </p:spPr>
        <p:txBody>
          <a:bodyPr wrap="square" rtlCol="0">
            <a:spAutoFit/>
          </a:bodyPr>
          <a:lstStyle/>
          <a:p>
            <a:r>
              <a:rPr lang="es-PE" sz="1600" dirty="0"/>
              <a:t>Rutas de Aprendizaje – Fascículo General Comunicación </a:t>
            </a:r>
          </a:p>
        </p:txBody>
      </p:sp>
    </p:spTree>
    <p:extLst>
      <p:ext uri="{BB962C8B-B14F-4D97-AF65-F5344CB8AC3E}">
        <p14:creationId xmlns:p14="http://schemas.microsoft.com/office/powerpoint/2010/main" xmlns="" val="18317208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Variedades de habla</a:t>
            </a:r>
            <a:endParaRPr lang="es-PE" dirty="0"/>
          </a:p>
        </p:txBody>
      </p:sp>
      <p:pic>
        <p:nvPicPr>
          <p:cNvPr id="2050" name="Picture 2"/>
          <p:cNvPicPr>
            <a:picLocks noChangeAspect="1" noChangeArrowheads="1"/>
          </p:cNvPicPr>
          <p:nvPr/>
        </p:nvPicPr>
        <p:blipFill>
          <a:blip r:embed="rId2" cstate="print"/>
          <a:srcRect/>
          <a:stretch>
            <a:fillRect/>
          </a:stretch>
        </p:blipFill>
        <p:spPr bwMode="auto">
          <a:xfrm>
            <a:off x="2803910" y="1714488"/>
            <a:ext cx="3750495" cy="4525484"/>
          </a:xfrm>
          <a:prstGeom prst="rect">
            <a:avLst/>
          </a:prstGeom>
          <a:noFill/>
          <a:ln w="9525">
            <a:noFill/>
            <a:miter lim="800000"/>
            <a:headEnd/>
            <a:tailEnd/>
          </a:ln>
        </p:spPr>
      </p:pic>
      <p:sp>
        <p:nvSpPr>
          <p:cNvPr id="4" name="3 CuadroTexto"/>
          <p:cNvSpPr txBox="1"/>
          <p:nvPr/>
        </p:nvSpPr>
        <p:spPr>
          <a:xfrm>
            <a:off x="5107785" y="6215084"/>
            <a:ext cx="2357454" cy="830997"/>
          </a:xfrm>
          <a:prstGeom prst="rect">
            <a:avLst/>
          </a:prstGeom>
          <a:noFill/>
        </p:spPr>
        <p:txBody>
          <a:bodyPr wrap="square" rtlCol="0">
            <a:spAutoFit/>
          </a:bodyPr>
          <a:lstStyle/>
          <a:p>
            <a:r>
              <a:rPr lang="es-PE" sz="1600" dirty="0"/>
              <a:t>Rutas de Aprendizaje – Fascículo General Comunicación </a:t>
            </a:r>
          </a:p>
        </p:txBody>
      </p:sp>
    </p:spTree>
    <p:extLst>
      <p:ext uri="{BB962C8B-B14F-4D97-AF65-F5344CB8AC3E}">
        <p14:creationId xmlns:p14="http://schemas.microsoft.com/office/powerpoint/2010/main" xmlns="" val="13098685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dirty="0" smtClean="0"/>
              <a:t>Un lenguaje muchas lenguas, muchos usos …</a:t>
            </a:r>
            <a:endParaRPr lang="es-PE" dirty="0"/>
          </a:p>
        </p:txBody>
      </p:sp>
      <p:pic>
        <p:nvPicPr>
          <p:cNvPr id="3074" name="Picture 2"/>
          <p:cNvPicPr>
            <a:picLocks noChangeAspect="1" noChangeArrowheads="1"/>
          </p:cNvPicPr>
          <p:nvPr/>
        </p:nvPicPr>
        <p:blipFill>
          <a:blip r:embed="rId2" cstate="print"/>
          <a:srcRect/>
          <a:stretch>
            <a:fillRect/>
          </a:stretch>
        </p:blipFill>
        <p:spPr bwMode="auto">
          <a:xfrm>
            <a:off x="2696752" y="1785928"/>
            <a:ext cx="3911231" cy="4579817"/>
          </a:xfrm>
          <a:prstGeom prst="rect">
            <a:avLst/>
          </a:prstGeom>
          <a:noFill/>
          <a:ln w="9525">
            <a:noFill/>
            <a:miter lim="800000"/>
            <a:headEnd/>
            <a:tailEnd/>
          </a:ln>
        </p:spPr>
      </p:pic>
      <p:sp>
        <p:nvSpPr>
          <p:cNvPr id="4" name="3 CuadroTexto"/>
          <p:cNvSpPr txBox="1"/>
          <p:nvPr/>
        </p:nvSpPr>
        <p:spPr>
          <a:xfrm>
            <a:off x="5643546" y="5715018"/>
            <a:ext cx="2357454" cy="830997"/>
          </a:xfrm>
          <a:prstGeom prst="rect">
            <a:avLst/>
          </a:prstGeom>
          <a:noFill/>
        </p:spPr>
        <p:txBody>
          <a:bodyPr wrap="square" rtlCol="0">
            <a:spAutoFit/>
          </a:bodyPr>
          <a:lstStyle/>
          <a:p>
            <a:r>
              <a:rPr lang="es-PE" sz="1600" dirty="0"/>
              <a:t>Rutas de Aprendizaje – Fascículo General Comunicación </a:t>
            </a:r>
          </a:p>
        </p:txBody>
      </p:sp>
    </p:spTree>
    <p:extLst>
      <p:ext uri="{BB962C8B-B14F-4D97-AF65-F5344CB8AC3E}">
        <p14:creationId xmlns:p14="http://schemas.microsoft.com/office/powerpoint/2010/main" xmlns="" val="96709936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En resumen …</a:t>
            </a:r>
            <a:endParaRPr lang="es-PE" dirty="0"/>
          </a:p>
        </p:txBody>
      </p:sp>
      <p:pic>
        <p:nvPicPr>
          <p:cNvPr id="4098" name="Picture 2"/>
          <p:cNvPicPr>
            <a:picLocks noChangeAspect="1" noChangeArrowheads="1"/>
          </p:cNvPicPr>
          <p:nvPr/>
        </p:nvPicPr>
        <p:blipFill>
          <a:blip r:embed="rId2" cstate="print"/>
          <a:srcRect/>
          <a:stretch>
            <a:fillRect/>
          </a:stretch>
        </p:blipFill>
        <p:spPr bwMode="auto">
          <a:xfrm>
            <a:off x="1303711" y="2143116"/>
            <a:ext cx="6505925" cy="3381390"/>
          </a:xfrm>
          <a:prstGeom prst="rect">
            <a:avLst/>
          </a:prstGeom>
          <a:noFill/>
          <a:ln w="9525">
            <a:noFill/>
            <a:miter lim="800000"/>
            <a:headEnd/>
            <a:tailEnd/>
          </a:ln>
        </p:spPr>
      </p:pic>
      <p:sp>
        <p:nvSpPr>
          <p:cNvPr id="4" name="3 CuadroTexto"/>
          <p:cNvSpPr txBox="1"/>
          <p:nvPr/>
        </p:nvSpPr>
        <p:spPr>
          <a:xfrm>
            <a:off x="5107785" y="6215082"/>
            <a:ext cx="2357454" cy="1200329"/>
          </a:xfrm>
          <a:prstGeom prst="rect">
            <a:avLst/>
          </a:prstGeom>
          <a:noFill/>
        </p:spPr>
        <p:txBody>
          <a:bodyPr wrap="square" rtlCol="0">
            <a:spAutoFit/>
          </a:bodyPr>
          <a:lstStyle/>
          <a:p>
            <a:r>
              <a:rPr lang="es-PE" dirty="0"/>
              <a:t>Rutas de Aprendizaje – Fascículo General Comunicación </a:t>
            </a:r>
          </a:p>
        </p:txBody>
      </p:sp>
    </p:spTree>
    <p:extLst>
      <p:ext uri="{BB962C8B-B14F-4D97-AF65-F5344CB8AC3E}">
        <p14:creationId xmlns:p14="http://schemas.microsoft.com/office/powerpoint/2010/main" xmlns="" val="244879442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A manera de propuesta</a:t>
            </a:r>
            <a:endParaRPr lang="es-PE" dirty="0"/>
          </a:p>
        </p:txBody>
      </p:sp>
      <p:pic>
        <p:nvPicPr>
          <p:cNvPr id="5122" name="Picture 2"/>
          <p:cNvPicPr>
            <a:picLocks noChangeAspect="1" noChangeArrowheads="1"/>
          </p:cNvPicPr>
          <p:nvPr/>
        </p:nvPicPr>
        <p:blipFill>
          <a:blip r:embed="rId2" cstate="print"/>
          <a:srcRect/>
          <a:stretch>
            <a:fillRect/>
          </a:stretch>
        </p:blipFill>
        <p:spPr bwMode="auto">
          <a:xfrm>
            <a:off x="1410869" y="2000242"/>
            <a:ext cx="6268685" cy="3045461"/>
          </a:xfrm>
          <a:prstGeom prst="rect">
            <a:avLst/>
          </a:prstGeom>
          <a:noFill/>
          <a:ln w="9525">
            <a:noFill/>
            <a:miter lim="800000"/>
            <a:headEnd/>
            <a:tailEnd/>
          </a:ln>
        </p:spPr>
      </p:pic>
      <p:sp>
        <p:nvSpPr>
          <p:cNvPr id="4" name="3 CuadroTexto"/>
          <p:cNvSpPr txBox="1"/>
          <p:nvPr/>
        </p:nvSpPr>
        <p:spPr>
          <a:xfrm>
            <a:off x="5107785" y="6215082"/>
            <a:ext cx="2357454" cy="1200329"/>
          </a:xfrm>
          <a:prstGeom prst="rect">
            <a:avLst/>
          </a:prstGeom>
          <a:noFill/>
        </p:spPr>
        <p:txBody>
          <a:bodyPr wrap="square" rtlCol="0">
            <a:spAutoFit/>
          </a:bodyPr>
          <a:lstStyle/>
          <a:p>
            <a:r>
              <a:rPr lang="es-PE" dirty="0"/>
              <a:t>Rutas de Aprendizaje – Fascículo General Comunicación </a:t>
            </a:r>
          </a:p>
        </p:txBody>
      </p:sp>
    </p:spTree>
    <p:extLst>
      <p:ext uri="{BB962C8B-B14F-4D97-AF65-F5344CB8AC3E}">
        <p14:creationId xmlns:p14="http://schemas.microsoft.com/office/powerpoint/2010/main" xmlns="" val="384243122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32360" y="2571750"/>
            <a:ext cx="5829300" cy="1143000"/>
          </a:xfrm>
        </p:spPr>
        <p:style>
          <a:lnRef idx="2">
            <a:schemeClr val="accent5"/>
          </a:lnRef>
          <a:fillRef idx="1">
            <a:schemeClr val="lt1"/>
          </a:fillRef>
          <a:effectRef idx="0">
            <a:schemeClr val="accent5"/>
          </a:effectRef>
          <a:fontRef idx="minor">
            <a:schemeClr val="dk1"/>
          </a:fontRef>
        </p:style>
        <p:txBody>
          <a:bodyPr>
            <a:normAutofit/>
          </a:bodyPr>
          <a:lstStyle/>
          <a:p>
            <a:pPr>
              <a:defRPr/>
            </a:pPr>
            <a:r>
              <a:rPr lang="es-PE" dirty="0" smtClean="0"/>
              <a:t>Enfoque comunicativo (textual / funcional)</a:t>
            </a:r>
            <a:endParaRPr lang="es-PE" dirty="0"/>
          </a:p>
        </p:txBody>
      </p:sp>
      <p:pic>
        <p:nvPicPr>
          <p:cNvPr id="210947" name="Picture 2"/>
          <p:cNvPicPr>
            <a:picLocks noChangeAspect="1" noChangeArrowheads="1"/>
          </p:cNvPicPr>
          <p:nvPr/>
        </p:nvPicPr>
        <p:blipFill>
          <a:blip r:embed="rId2" cstate="print"/>
          <a:srcRect/>
          <a:stretch>
            <a:fillRect/>
          </a:stretch>
        </p:blipFill>
        <p:spPr bwMode="auto">
          <a:xfrm>
            <a:off x="1357314" y="214315"/>
            <a:ext cx="2178844" cy="1933575"/>
          </a:xfrm>
          <a:prstGeom prst="rect">
            <a:avLst/>
          </a:prstGeom>
          <a:noFill/>
          <a:ln w="9525">
            <a:noFill/>
            <a:miter lim="800000"/>
            <a:headEnd/>
            <a:tailEnd/>
          </a:ln>
        </p:spPr>
      </p:pic>
      <p:cxnSp>
        <p:nvCxnSpPr>
          <p:cNvPr id="5" name="4 Conector recto"/>
          <p:cNvCxnSpPr/>
          <p:nvPr/>
        </p:nvCxnSpPr>
        <p:spPr>
          <a:xfrm rot="16200000" flipH="1">
            <a:off x="2600921" y="1993702"/>
            <a:ext cx="423862" cy="732234"/>
          </a:xfrm>
          <a:prstGeom prst="line">
            <a:avLst/>
          </a:prstGeom>
        </p:spPr>
        <p:style>
          <a:lnRef idx="1">
            <a:schemeClr val="accent1"/>
          </a:lnRef>
          <a:fillRef idx="0">
            <a:schemeClr val="accent1"/>
          </a:fillRef>
          <a:effectRef idx="0">
            <a:schemeClr val="accent1"/>
          </a:effectRef>
          <a:fontRef idx="minor">
            <a:schemeClr val="tx1"/>
          </a:fontRef>
        </p:style>
      </p:cxnSp>
      <p:pic>
        <p:nvPicPr>
          <p:cNvPr id="210949" name="Picture 3"/>
          <p:cNvPicPr>
            <a:picLocks noChangeAspect="1" noChangeArrowheads="1"/>
          </p:cNvPicPr>
          <p:nvPr/>
        </p:nvPicPr>
        <p:blipFill>
          <a:blip r:embed="rId3" cstate="print"/>
          <a:srcRect/>
          <a:stretch>
            <a:fillRect/>
          </a:stretch>
        </p:blipFill>
        <p:spPr bwMode="auto">
          <a:xfrm>
            <a:off x="5107782" y="4572002"/>
            <a:ext cx="2207419" cy="2028825"/>
          </a:xfrm>
          <a:prstGeom prst="rect">
            <a:avLst/>
          </a:prstGeom>
          <a:noFill/>
          <a:ln w="9525">
            <a:noFill/>
            <a:miter lim="800000"/>
            <a:headEnd/>
            <a:tailEnd/>
          </a:ln>
        </p:spPr>
      </p:pic>
      <p:cxnSp>
        <p:nvCxnSpPr>
          <p:cNvPr id="8" name="7 Conector recto"/>
          <p:cNvCxnSpPr/>
          <p:nvPr/>
        </p:nvCxnSpPr>
        <p:spPr>
          <a:xfrm>
            <a:off x="5268516" y="3714750"/>
            <a:ext cx="942975" cy="8572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6805489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1 Título"/>
          <p:cNvSpPr>
            <a:spLocks noGrp="1"/>
          </p:cNvSpPr>
          <p:nvPr>
            <p:ph type="title"/>
          </p:nvPr>
        </p:nvSpPr>
        <p:spPr/>
        <p:txBody>
          <a:bodyPr/>
          <a:lstStyle/>
          <a:p>
            <a:r>
              <a:rPr lang="es-PE" smtClean="0"/>
              <a:t>La oralidad: producción </a:t>
            </a:r>
          </a:p>
        </p:txBody>
      </p:sp>
      <p:pic>
        <p:nvPicPr>
          <p:cNvPr id="211971" name="Picture 2"/>
          <p:cNvPicPr>
            <a:picLocks noChangeAspect="1" noChangeArrowheads="1"/>
          </p:cNvPicPr>
          <p:nvPr/>
        </p:nvPicPr>
        <p:blipFill>
          <a:blip r:embed="rId2" cstate="print"/>
          <a:srcRect/>
          <a:stretch>
            <a:fillRect/>
          </a:stretch>
        </p:blipFill>
        <p:spPr bwMode="auto">
          <a:xfrm>
            <a:off x="1410892" y="1571625"/>
            <a:ext cx="6317456" cy="4548188"/>
          </a:xfrm>
          <a:prstGeom prst="rect">
            <a:avLst/>
          </a:prstGeom>
          <a:noFill/>
          <a:ln w="9525">
            <a:noFill/>
            <a:miter lim="800000"/>
            <a:headEnd/>
            <a:tailEnd/>
          </a:ln>
        </p:spPr>
      </p:pic>
      <p:sp>
        <p:nvSpPr>
          <p:cNvPr id="211972" name="3 CuadroTexto"/>
          <p:cNvSpPr txBox="1">
            <a:spLocks noChangeArrowheads="1"/>
          </p:cNvSpPr>
          <p:nvPr/>
        </p:nvSpPr>
        <p:spPr bwMode="auto">
          <a:xfrm>
            <a:off x="5107781" y="6215065"/>
            <a:ext cx="2357438" cy="430887"/>
          </a:xfrm>
          <a:prstGeom prst="rect">
            <a:avLst/>
          </a:prstGeom>
          <a:noFill/>
          <a:ln w="9525">
            <a:noFill/>
            <a:miter lim="800000"/>
            <a:headEnd/>
            <a:tailEnd/>
          </a:ln>
        </p:spPr>
        <p:txBody>
          <a:bodyPr>
            <a:spAutoFit/>
          </a:bodyPr>
          <a:lstStyle/>
          <a:p>
            <a:pPr algn="ctr"/>
            <a:r>
              <a:rPr lang="es-PE" sz="1100" dirty="0"/>
              <a:t>Rutas de Aprendizaje – Fascículo General Comunicación </a:t>
            </a:r>
          </a:p>
        </p:txBody>
      </p:sp>
    </p:spTree>
    <p:extLst>
      <p:ext uri="{BB962C8B-B14F-4D97-AF65-F5344CB8AC3E}">
        <p14:creationId xmlns:p14="http://schemas.microsoft.com/office/powerpoint/2010/main" xmlns="" val="256442988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1 Título"/>
          <p:cNvSpPr>
            <a:spLocks noGrp="1"/>
          </p:cNvSpPr>
          <p:nvPr>
            <p:ph type="title"/>
          </p:nvPr>
        </p:nvSpPr>
        <p:spPr/>
        <p:txBody>
          <a:bodyPr/>
          <a:lstStyle/>
          <a:p>
            <a:r>
              <a:rPr lang="es-PE" smtClean="0"/>
              <a:t>La oralidad: comprensión </a:t>
            </a:r>
          </a:p>
        </p:txBody>
      </p:sp>
      <p:pic>
        <p:nvPicPr>
          <p:cNvPr id="212995" name="Picture 2"/>
          <p:cNvPicPr>
            <a:picLocks noChangeAspect="1" noChangeArrowheads="1"/>
          </p:cNvPicPr>
          <p:nvPr/>
        </p:nvPicPr>
        <p:blipFill>
          <a:blip r:embed="rId2" cstate="print"/>
          <a:srcRect/>
          <a:stretch>
            <a:fillRect/>
          </a:stretch>
        </p:blipFill>
        <p:spPr bwMode="auto">
          <a:xfrm>
            <a:off x="1625205" y="1428752"/>
            <a:ext cx="5582840" cy="4786313"/>
          </a:xfrm>
          <a:prstGeom prst="rect">
            <a:avLst/>
          </a:prstGeom>
          <a:noFill/>
          <a:ln w="9525">
            <a:noFill/>
            <a:miter lim="800000"/>
            <a:headEnd/>
            <a:tailEnd/>
          </a:ln>
        </p:spPr>
      </p:pic>
      <p:sp>
        <p:nvSpPr>
          <p:cNvPr id="212996" name="4 CuadroTexto"/>
          <p:cNvSpPr txBox="1">
            <a:spLocks noChangeArrowheads="1"/>
          </p:cNvSpPr>
          <p:nvPr/>
        </p:nvSpPr>
        <p:spPr bwMode="auto">
          <a:xfrm>
            <a:off x="5107781" y="6215063"/>
            <a:ext cx="2357438" cy="738664"/>
          </a:xfrm>
          <a:prstGeom prst="rect">
            <a:avLst/>
          </a:prstGeom>
          <a:noFill/>
          <a:ln w="9525">
            <a:noFill/>
            <a:miter lim="800000"/>
            <a:headEnd/>
            <a:tailEnd/>
          </a:ln>
        </p:spPr>
        <p:txBody>
          <a:bodyPr>
            <a:spAutoFit/>
          </a:bodyPr>
          <a:lstStyle/>
          <a:p>
            <a:pPr algn="ctr"/>
            <a:r>
              <a:rPr lang="es-PE" sz="1400" dirty="0"/>
              <a:t>Rutas de Aprendizaje – Fascículo General Comunicación </a:t>
            </a:r>
          </a:p>
        </p:txBody>
      </p:sp>
    </p:spTree>
    <p:extLst>
      <p:ext uri="{BB962C8B-B14F-4D97-AF65-F5344CB8AC3E}">
        <p14:creationId xmlns:p14="http://schemas.microsoft.com/office/powerpoint/2010/main" xmlns="" val="115796105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1 Título"/>
          <p:cNvSpPr>
            <a:spLocks noGrp="1"/>
          </p:cNvSpPr>
          <p:nvPr>
            <p:ph type="title"/>
          </p:nvPr>
        </p:nvSpPr>
        <p:spPr/>
        <p:txBody>
          <a:bodyPr/>
          <a:lstStyle/>
          <a:p>
            <a:r>
              <a:rPr lang="es-PE" smtClean="0"/>
              <a:t>Lo escrito: Producción</a:t>
            </a:r>
          </a:p>
        </p:txBody>
      </p:sp>
      <p:pic>
        <p:nvPicPr>
          <p:cNvPr id="214019" name="Picture 2"/>
          <p:cNvPicPr>
            <a:picLocks noChangeAspect="1" noChangeArrowheads="1"/>
          </p:cNvPicPr>
          <p:nvPr/>
        </p:nvPicPr>
        <p:blipFill>
          <a:blip r:embed="rId2" cstate="print"/>
          <a:srcRect/>
          <a:stretch>
            <a:fillRect/>
          </a:stretch>
        </p:blipFill>
        <p:spPr bwMode="auto">
          <a:xfrm>
            <a:off x="1785937" y="1428750"/>
            <a:ext cx="5624513" cy="4857750"/>
          </a:xfrm>
          <a:prstGeom prst="rect">
            <a:avLst/>
          </a:prstGeom>
          <a:noFill/>
          <a:ln w="9525">
            <a:noFill/>
            <a:miter lim="800000"/>
            <a:headEnd/>
            <a:tailEnd/>
          </a:ln>
        </p:spPr>
      </p:pic>
      <p:sp>
        <p:nvSpPr>
          <p:cNvPr id="214020" name="3 CuadroTexto"/>
          <p:cNvSpPr txBox="1">
            <a:spLocks noChangeArrowheads="1"/>
          </p:cNvSpPr>
          <p:nvPr/>
        </p:nvSpPr>
        <p:spPr bwMode="auto">
          <a:xfrm>
            <a:off x="5107781" y="6215063"/>
            <a:ext cx="2357438" cy="738664"/>
          </a:xfrm>
          <a:prstGeom prst="rect">
            <a:avLst/>
          </a:prstGeom>
          <a:noFill/>
          <a:ln w="9525">
            <a:noFill/>
            <a:miter lim="800000"/>
            <a:headEnd/>
            <a:tailEnd/>
          </a:ln>
        </p:spPr>
        <p:txBody>
          <a:bodyPr>
            <a:spAutoFit/>
          </a:bodyPr>
          <a:lstStyle/>
          <a:p>
            <a:pPr algn="ctr"/>
            <a:r>
              <a:rPr lang="es-PE" sz="1400" dirty="0"/>
              <a:t>Rutas de Aprendizaje – Fascículo General Comunicación </a:t>
            </a:r>
          </a:p>
        </p:txBody>
      </p:sp>
    </p:spTree>
    <p:extLst>
      <p:ext uri="{BB962C8B-B14F-4D97-AF65-F5344CB8AC3E}">
        <p14:creationId xmlns:p14="http://schemas.microsoft.com/office/powerpoint/2010/main" xmlns="" val="19570559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440060" y="548680"/>
            <a:ext cx="8229600" cy="990600"/>
          </a:xfrm>
        </p:spPr>
        <p:txBody>
          <a:bodyPr>
            <a:normAutofit fontScale="90000"/>
          </a:bodyPr>
          <a:lstStyle/>
          <a:p>
            <a:r>
              <a:rPr lang="en-US" b="1" dirty="0" err="1" smtClean="0">
                <a:ea typeface="WenQuanYi Micro Hei" charset="0"/>
                <a:cs typeface="WenQuanYi Micro Hei" charset="0"/>
              </a:rPr>
              <a:t>Finalidad</a:t>
            </a:r>
            <a:r>
              <a:rPr lang="en-US" b="1" dirty="0" smtClean="0">
                <a:ea typeface="WenQuanYi Micro Hei" charset="0"/>
                <a:cs typeface="WenQuanYi Micro Hei" charset="0"/>
              </a:rPr>
              <a:t> de </a:t>
            </a:r>
            <a:r>
              <a:rPr lang="en-US" b="1" dirty="0" err="1" smtClean="0">
                <a:ea typeface="WenQuanYi Micro Hei" charset="0"/>
                <a:cs typeface="WenQuanYi Micro Hei" charset="0"/>
              </a:rPr>
              <a:t>las</a:t>
            </a:r>
            <a:r>
              <a:rPr lang="en-US" b="1" dirty="0" smtClean="0">
                <a:ea typeface="WenQuanYi Micro Hei" charset="0"/>
                <a:cs typeface="WenQuanYi Micro Hei" charset="0"/>
              </a:rPr>
              <a:t> </a:t>
            </a:r>
            <a:r>
              <a:rPr lang="en-US" b="1" dirty="0" err="1" smtClean="0">
                <a:ea typeface="WenQuanYi Micro Hei" charset="0"/>
                <a:cs typeface="WenQuanYi Micro Hei" charset="0"/>
              </a:rPr>
              <a:t>preguntas</a:t>
            </a:r>
            <a:r>
              <a:rPr lang="en-US" b="1" dirty="0" smtClean="0">
                <a:ea typeface="WenQuanYi Micro Hei" charset="0"/>
                <a:cs typeface="WenQuanYi Micro Hei" charset="0"/>
              </a:rPr>
              <a:t> de </a:t>
            </a:r>
            <a:r>
              <a:rPr lang="en-US" b="1" dirty="0" err="1" smtClean="0">
                <a:ea typeface="WenQuanYi Micro Hei" charset="0"/>
                <a:cs typeface="WenQuanYi Micro Hei" charset="0"/>
              </a:rPr>
              <a:t>opción</a:t>
            </a:r>
            <a:r>
              <a:rPr lang="en-US" b="1" dirty="0" smtClean="0">
                <a:ea typeface="WenQuanYi Micro Hei" charset="0"/>
                <a:cs typeface="WenQuanYi Micro Hei" charset="0"/>
              </a:rPr>
              <a:t> </a:t>
            </a:r>
            <a:r>
              <a:rPr lang="en-US" b="1" dirty="0" err="1" smtClean="0">
                <a:ea typeface="WenQuanYi Micro Hei" charset="0"/>
                <a:cs typeface="WenQuanYi Micro Hei" charset="0"/>
              </a:rPr>
              <a:t>múltiple</a:t>
            </a:r>
            <a:r>
              <a:rPr lang="en-US" b="1" dirty="0" smtClean="0">
                <a:ea typeface="WenQuanYi Micro Hei" charset="0"/>
                <a:cs typeface="WenQuanYi Micro Hei" charset="0"/>
              </a:rPr>
              <a:t> </a:t>
            </a:r>
            <a:br>
              <a:rPr lang="en-US" b="1" dirty="0" smtClean="0">
                <a:ea typeface="WenQuanYi Micro Hei" charset="0"/>
                <a:cs typeface="WenQuanYi Micro Hei" charset="0"/>
              </a:rPr>
            </a:br>
            <a:endParaRPr lang="es-ES" dirty="0"/>
          </a:p>
        </p:txBody>
      </p:sp>
      <p:sp>
        <p:nvSpPr>
          <p:cNvPr id="3" name="Rectangle 2"/>
          <p:cNvSpPr>
            <a:spLocks noGrp="1"/>
          </p:cNvSpPr>
          <p:nvPr>
            <p:ph idx="1"/>
          </p:nvPr>
        </p:nvSpPr>
        <p:spPr>
          <a:xfrm>
            <a:off x="458011" y="1511389"/>
            <a:ext cx="8229600" cy="4910328"/>
          </a:xfrm>
        </p:spPr>
        <p:txBody>
          <a:bodyPr>
            <a:normAutofit/>
          </a:bodyPr>
          <a:lstStyle/>
          <a:p>
            <a:pPr marL="457200" indent="-419100">
              <a:spcBef>
                <a:spcPts val="600"/>
              </a:spcBef>
              <a:buClr>
                <a:srgbClr val="515128"/>
              </a:buClr>
              <a:buSzPct val="167000"/>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err="1" smtClean="0">
                <a:ea typeface="WenQuanYi Micro Hei" charset="0"/>
                <a:cs typeface="WenQuanYi Micro Hei" charset="0"/>
              </a:rPr>
              <a:t>Cuestionar</a:t>
            </a:r>
            <a:r>
              <a:rPr lang="en-US" dirty="0" smtClean="0">
                <a:ea typeface="WenQuanYi Micro Hei" charset="0"/>
                <a:cs typeface="WenQuanYi Micro Hei" charset="0"/>
              </a:rPr>
              <a:t> de </a:t>
            </a:r>
            <a:r>
              <a:rPr lang="en-US" dirty="0" err="1" smtClean="0">
                <a:ea typeface="WenQuanYi Micro Hei" charset="0"/>
                <a:cs typeface="WenQuanYi Micro Hei" charset="0"/>
              </a:rPr>
              <a:t>manera</a:t>
            </a:r>
            <a:r>
              <a:rPr lang="en-US" dirty="0" smtClean="0">
                <a:ea typeface="WenQuanYi Micro Hei" charset="0"/>
                <a:cs typeface="WenQuanYi Micro Hei" charset="0"/>
              </a:rPr>
              <a:t> </a:t>
            </a:r>
            <a:r>
              <a:rPr lang="en-US" dirty="0" err="1" smtClean="0">
                <a:ea typeface="WenQuanYi Micro Hei" charset="0"/>
                <a:cs typeface="WenQuanYi Micro Hei" charset="0"/>
              </a:rPr>
              <a:t>objetiva</a:t>
            </a:r>
            <a:r>
              <a:rPr lang="en-US" dirty="0" smtClean="0">
                <a:ea typeface="WenQuanYi Micro Hei" charset="0"/>
                <a:cs typeface="WenQuanYi Micro Hei" charset="0"/>
              </a:rPr>
              <a:t> </a:t>
            </a:r>
            <a:r>
              <a:rPr lang="en-US" dirty="0" err="1" smtClean="0">
                <a:ea typeface="WenQuanYi Micro Hei" charset="0"/>
                <a:cs typeface="WenQuanYi Micro Hei" charset="0"/>
              </a:rPr>
              <a:t>acerca</a:t>
            </a:r>
            <a:r>
              <a:rPr lang="en-US" dirty="0" smtClean="0">
                <a:ea typeface="WenQuanYi Micro Hei" charset="0"/>
                <a:cs typeface="WenQuanYi Micro Hei" charset="0"/>
              </a:rPr>
              <a:t> de un </a:t>
            </a:r>
            <a:r>
              <a:rPr lang="en-US" dirty="0" err="1" smtClean="0">
                <a:ea typeface="WenQuanYi Micro Hei" charset="0"/>
                <a:cs typeface="WenQuanYi Micro Hei" charset="0"/>
              </a:rPr>
              <a:t>tema</a:t>
            </a:r>
            <a:r>
              <a:rPr lang="en-US" dirty="0" smtClean="0">
                <a:ea typeface="WenQuanYi Micro Hei" charset="0"/>
                <a:cs typeface="WenQuanYi Micro Hei" charset="0"/>
              </a:rPr>
              <a:t>.</a:t>
            </a:r>
          </a:p>
          <a:p>
            <a:pPr marL="457200" indent="-419100">
              <a:spcBef>
                <a:spcPts val="600"/>
              </a:spcBef>
              <a:buClr>
                <a:srgbClr val="515128"/>
              </a:buClr>
              <a:buSzPct val="167000"/>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err="1" smtClean="0">
                <a:ea typeface="WenQuanYi Micro Hei" charset="0"/>
                <a:cs typeface="WenQuanYi Micro Hei" charset="0"/>
              </a:rPr>
              <a:t>Calificar</a:t>
            </a:r>
            <a:r>
              <a:rPr lang="en-US" dirty="0" smtClean="0">
                <a:ea typeface="WenQuanYi Micro Hei" charset="0"/>
                <a:cs typeface="WenQuanYi Micro Hei" charset="0"/>
              </a:rPr>
              <a:t> de forma </a:t>
            </a:r>
            <a:r>
              <a:rPr lang="en-US" dirty="0" err="1" smtClean="0">
                <a:ea typeface="WenQuanYi Micro Hei" charset="0"/>
                <a:cs typeface="WenQuanYi Micro Hei" charset="0"/>
              </a:rPr>
              <a:t>expedita</a:t>
            </a:r>
            <a:r>
              <a:rPr lang="en-US" dirty="0" smtClean="0">
                <a:ea typeface="WenQuanYi Micro Hei" charset="0"/>
                <a:cs typeface="WenQuanYi Micro Hei" charset="0"/>
              </a:rPr>
              <a:t>, </a:t>
            </a:r>
            <a:r>
              <a:rPr lang="en-US" dirty="0" err="1" smtClean="0">
                <a:ea typeface="WenQuanYi Micro Hei" charset="0"/>
                <a:cs typeface="WenQuanYi Micro Hei" charset="0"/>
              </a:rPr>
              <a:t>fácil</a:t>
            </a:r>
            <a:r>
              <a:rPr lang="en-US" dirty="0" smtClean="0">
                <a:ea typeface="WenQuanYi Micro Hei" charset="0"/>
                <a:cs typeface="WenQuanYi Micro Hei" charset="0"/>
              </a:rPr>
              <a:t> y sin </a:t>
            </a:r>
            <a:r>
              <a:rPr lang="en-US" dirty="0" err="1" smtClean="0">
                <a:ea typeface="WenQuanYi Micro Hei" charset="0"/>
                <a:cs typeface="WenQuanYi Micro Hei" charset="0"/>
              </a:rPr>
              <a:t>divergencia</a:t>
            </a:r>
            <a:r>
              <a:rPr lang="en-US" dirty="0" smtClean="0">
                <a:ea typeface="WenQuanYi Micro Hei" charset="0"/>
                <a:cs typeface="WenQuanYi Micro Hei" charset="0"/>
              </a:rPr>
              <a:t> de </a:t>
            </a:r>
            <a:r>
              <a:rPr lang="en-US" dirty="0" err="1" smtClean="0">
                <a:ea typeface="WenQuanYi Micro Hei" charset="0"/>
                <a:cs typeface="WenQuanYi Micro Hei" charset="0"/>
              </a:rPr>
              <a:t>opinión</a:t>
            </a:r>
            <a:r>
              <a:rPr lang="en-US" dirty="0" smtClean="0">
                <a:ea typeface="WenQuanYi Micro Hei" charset="0"/>
                <a:cs typeface="WenQuanYi Micro Hei" charset="0"/>
              </a:rPr>
              <a:t> o </a:t>
            </a:r>
            <a:r>
              <a:rPr lang="en-US" dirty="0" err="1" smtClean="0">
                <a:ea typeface="WenQuanYi Micro Hei" charset="0"/>
                <a:cs typeface="WenQuanYi Micro Hei" charset="0"/>
              </a:rPr>
              <a:t>interpretación</a:t>
            </a:r>
            <a:r>
              <a:rPr lang="en-US" dirty="0" smtClean="0">
                <a:ea typeface="WenQuanYi Micro Hei" charset="0"/>
                <a:cs typeface="WenQuanYi Micro Hei" charset="0"/>
              </a:rPr>
              <a:t>.</a:t>
            </a:r>
          </a:p>
          <a:p>
            <a:pPr marL="457200" indent="-419100">
              <a:spcBef>
                <a:spcPts val="600"/>
              </a:spcBef>
              <a:buClr>
                <a:srgbClr val="515128"/>
              </a:buClr>
              <a:buSzPct val="167000"/>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err="1" smtClean="0">
                <a:ea typeface="WenQuanYi Micro Hei" charset="0"/>
                <a:cs typeface="WenQuanYi Micro Hei" charset="0"/>
              </a:rPr>
              <a:t>Calificar</a:t>
            </a:r>
            <a:r>
              <a:rPr lang="en-US" dirty="0" smtClean="0">
                <a:ea typeface="WenQuanYi Micro Hei" charset="0"/>
                <a:cs typeface="WenQuanYi Micro Hei" charset="0"/>
              </a:rPr>
              <a:t> de forma </a:t>
            </a:r>
            <a:r>
              <a:rPr lang="en-US" dirty="0" err="1" smtClean="0">
                <a:ea typeface="WenQuanYi Micro Hei" charset="0"/>
                <a:cs typeface="WenQuanYi Micro Hei" charset="0"/>
              </a:rPr>
              <a:t>estable</a:t>
            </a:r>
            <a:r>
              <a:rPr lang="en-US" dirty="0" smtClean="0">
                <a:ea typeface="WenQuanYi Micro Hei" charset="0"/>
                <a:cs typeface="WenQuanYi Micro Hei" charset="0"/>
              </a:rPr>
              <a:t> en el </a:t>
            </a:r>
            <a:r>
              <a:rPr lang="en-US" dirty="0" err="1" smtClean="0">
                <a:ea typeface="WenQuanYi Micro Hei" charset="0"/>
                <a:cs typeface="WenQuanYi Micro Hei" charset="0"/>
              </a:rPr>
              <a:t>tiempo</a:t>
            </a:r>
            <a:r>
              <a:rPr lang="en-US" dirty="0" smtClean="0">
                <a:ea typeface="WenQuanYi Micro Hei" charset="0"/>
                <a:cs typeface="WenQuanYi Micro Hei" charset="0"/>
              </a:rPr>
              <a:t> </a:t>
            </a:r>
            <a:r>
              <a:rPr lang="en-US" dirty="0" err="1" smtClean="0">
                <a:ea typeface="WenQuanYi Micro Hei" charset="0"/>
                <a:cs typeface="WenQuanYi Micro Hei" charset="0"/>
              </a:rPr>
              <a:t>para</a:t>
            </a:r>
            <a:r>
              <a:rPr lang="en-US" dirty="0" smtClean="0">
                <a:ea typeface="WenQuanYi Micro Hei" charset="0"/>
                <a:cs typeface="WenQuanYi Micro Hei" charset="0"/>
              </a:rPr>
              <a:t> </a:t>
            </a:r>
            <a:r>
              <a:rPr lang="en-US" dirty="0" err="1" smtClean="0">
                <a:ea typeface="WenQuanYi Micro Hei" charset="0"/>
                <a:cs typeface="WenQuanYi Micro Hei" charset="0"/>
              </a:rPr>
              <a:t>una</a:t>
            </a:r>
            <a:r>
              <a:rPr lang="en-US" dirty="0" smtClean="0">
                <a:ea typeface="WenQuanYi Micro Hei" charset="0"/>
                <a:cs typeface="WenQuanYi Micro Hei" charset="0"/>
              </a:rPr>
              <a:t> </a:t>
            </a:r>
            <a:r>
              <a:rPr lang="en-US" dirty="0" err="1" smtClean="0">
                <a:ea typeface="WenQuanYi Micro Hei" charset="0"/>
                <a:cs typeface="WenQuanYi Micro Hei" charset="0"/>
              </a:rPr>
              <a:t>misma</a:t>
            </a:r>
            <a:r>
              <a:rPr lang="en-US" dirty="0" smtClean="0">
                <a:ea typeface="WenQuanYi Micro Hei" charset="0"/>
                <a:cs typeface="WenQuanYi Micro Hei" charset="0"/>
              </a:rPr>
              <a:t> persona.</a:t>
            </a:r>
          </a:p>
          <a:p>
            <a:pPr marL="457200" indent="-419100">
              <a:spcBef>
                <a:spcPts val="600"/>
              </a:spcBef>
              <a:buClr>
                <a:srgbClr val="515128"/>
              </a:buClr>
              <a:buSzPct val="167000"/>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err="1" smtClean="0">
                <a:ea typeface="WenQuanYi Micro Hei" charset="0"/>
                <a:cs typeface="WenQuanYi Micro Hei" charset="0"/>
              </a:rPr>
              <a:t>Eliminar</a:t>
            </a:r>
            <a:r>
              <a:rPr lang="en-US" dirty="0" smtClean="0">
                <a:ea typeface="WenQuanYi Micro Hei" charset="0"/>
                <a:cs typeface="WenQuanYi Micro Hei" charset="0"/>
              </a:rPr>
              <a:t> el </a:t>
            </a:r>
            <a:r>
              <a:rPr lang="en-US" dirty="0" err="1" smtClean="0">
                <a:ea typeface="WenQuanYi Micro Hei" charset="0"/>
                <a:cs typeface="WenQuanYi Micro Hei" charset="0"/>
              </a:rPr>
              <a:t>efecto</a:t>
            </a:r>
            <a:r>
              <a:rPr lang="en-US" dirty="0" smtClean="0">
                <a:ea typeface="WenQuanYi Micro Hei" charset="0"/>
                <a:cs typeface="WenQuanYi Micro Hei" charset="0"/>
              </a:rPr>
              <a:t> 'halo' en el </a:t>
            </a:r>
            <a:r>
              <a:rPr lang="en-US" dirty="0" err="1" smtClean="0">
                <a:ea typeface="WenQuanYi Micro Hei" charset="0"/>
                <a:cs typeface="WenQuanYi Micro Hei" charset="0"/>
              </a:rPr>
              <a:t>evaluador</a:t>
            </a:r>
            <a:r>
              <a:rPr lang="en-US" dirty="0" smtClean="0">
                <a:ea typeface="WenQuanYi Micro Hei" charset="0"/>
                <a:cs typeface="WenQuanYi Micro Hei" charset="0"/>
              </a:rPr>
              <a:t>.</a:t>
            </a:r>
          </a:p>
          <a:p>
            <a:pPr marL="457200" indent="-419100">
              <a:spcBef>
                <a:spcPts val="600"/>
              </a:spcBef>
              <a:buClr>
                <a:srgbClr val="515128"/>
              </a:buClr>
              <a:buSzPct val="167000"/>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err="1" smtClean="0">
                <a:ea typeface="WenQuanYi Micro Hei" charset="0"/>
                <a:cs typeface="WenQuanYi Micro Hei" charset="0"/>
              </a:rPr>
              <a:t>Posibilitar</a:t>
            </a:r>
            <a:r>
              <a:rPr lang="en-US" dirty="0" smtClean="0">
                <a:ea typeface="WenQuanYi Micro Hei" charset="0"/>
                <a:cs typeface="WenQuanYi Micro Hei" charset="0"/>
              </a:rPr>
              <a:t> la </a:t>
            </a:r>
            <a:r>
              <a:rPr lang="en-US" dirty="0" err="1" smtClean="0">
                <a:ea typeface="WenQuanYi Micro Hei" charset="0"/>
                <a:cs typeface="WenQuanYi Micro Hei" charset="0"/>
              </a:rPr>
              <a:t>calificación</a:t>
            </a:r>
            <a:r>
              <a:rPr lang="en-US" dirty="0" smtClean="0">
                <a:ea typeface="WenQuanYi Micro Hei" charset="0"/>
                <a:cs typeface="WenQuanYi Micro Hei" charset="0"/>
              </a:rPr>
              <a:t> </a:t>
            </a:r>
            <a:r>
              <a:rPr lang="en-US" dirty="0" err="1" smtClean="0">
                <a:ea typeface="WenQuanYi Micro Hei" charset="0"/>
                <a:cs typeface="WenQuanYi Micro Hei" charset="0"/>
              </a:rPr>
              <a:t>automatizada</a:t>
            </a:r>
            <a:r>
              <a:rPr lang="en-US" dirty="0" smtClean="0">
                <a:ea typeface="WenQuanYi Micro Hei" charset="0"/>
                <a:cs typeface="WenQuanYi Micro Hei" charset="0"/>
              </a:rPr>
              <a:t>.</a:t>
            </a:r>
          </a:p>
          <a:p>
            <a:pPr marL="457200" indent="-419100">
              <a:spcBef>
                <a:spcPts val="600"/>
              </a:spcBef>
              <a:buClr>
                <a:srgbClr val="515128"/>
              </a:buClr>
              <a:buSzPct val="167000"/>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err="1" smtClean="0">
                <a:ea typeface="WenQuanYi Micro Hei" charset="0"/>
                <a:cs typeface="WenQuanYi Micro Hei" charset="0"/>
              </a:rPr>
              <a:t>Permitir</a:t>
            </a:r>
            <a:r>
              <a:rPr lang="en-US" dirty="0" smtClean="0">
                <a:ea typeface="WenQuanYi Micro Hei" charset="0"/>
                <a:cs typeface="WenQuanYi Micro Hei" charset="0"/>
              </a:rPr>
              <a:t> </a:t>
            </a:r>
            <a:r>
              <a:rPr lang="en-US" dirty="0" err="1" smtClean="0">
                <a:ea typeface="WenQuanYi Micro Hei" charset="0"/>
                <a:cs typeface="WenQuanYi Micro Hei" charset="0"/>
              </a:rPr>
              <a:t>respuestas</a:t>
            </a:r>
            <a:r>
              <a:rPr lang="en-US" dirty="0" smtClean="0">
                <a:ea typeface="WenQuanYi Micro Hei" charset="0"/>
                <a:cs typeface="WenQuanYi Micro Hei" charset="0"/>
              </a:rPr>
              <a:t> en forma </a:t>
            </a:r>
            <a:r>
              <a:rPr lang="en-US" dirty="0" err="1" smtClean="0">
                <a:ea typeface="WenQuanYi Micro Hei" charset="0"/>
                <a:cs typeface="WenQuanYi Micro Hei" charset="0"/>
              </a:rPr>
              <a:t>rápida</a:t>
            </a:r>
            <a:r>
              <a:rPr lang="en-US" dirty="0" smtClean="0">
                <a:ea typeface="WenQuanYi Micro Hei" charset="0"/>
                <a:cs typeface="WenQuanYi Micro Hei" charset="0"/>
              </a:rPr>
              <a:t> y simple.</a:t>
            </a:r>
          </a:p>
          <a:p>
            <a:endParaRPr lang="es-ES" dirty="0"/>
          </a:p>
        </p:txBody>
      </p:sp>
    </p:spTree>
    <p:extLst>
      <p:ext uri="{BB962C8B-B14F-4D97-AF65-F5344CB8AC3E}">
        <p14:creationId xmlns:p14="http://schemas.microsoft.com/office/powerpoint/2010/main" xmlns="" val="266143403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1 Título"/>
          <p:cNvSpPr>
            <a:spLocks noGrp="1"/>
          </p:cNvSpPr>
          <p:nvPr>
            <p:ph type="title"/>
          </p:nvPr>
        </p:nvSpPr>
        <p:spPr>
          <a:xfrm>
            <a:off x="1828800" y="274638"/>
            <a:ext cx="5829300" cy="582612"/>
          </a:xfrm>
        </p:spPr>
        <p:txBody>
          <a:bodyPr>
            <a:normAutofit/>
          </a:bodyPr>
          <a:lstStyle/>
          <a:p>
            <a:r>
              <a:rPr lang="es-PE" smtClean="0"/>
              <a:t>Lo escrito: Comprensión</a:t>
            </a:r>
          </a:p>
        </p:txBody>
      </p:sp>
      <p:pic>
        <p:nvPicPr>
          <p:cNvPr id="215043" name="Picture 2"/>
          <p:cNvPicPr>
            <a:picLocks noChangeAspect="1" noChangeArrowheads="1"/>
          </p:cNvPicPr>
          <p:nvPr/>
        </p:nvPicPr>
        <p:blipFill>
          <a:blip r:embed="rId2" cstate="print"/>
          <a:srcRect/>
          <a:stretch>
            <a:fillRect/>
          </a:stretch>
        </p:blipFill>
        <p:spPr bwMode="auto">
          <a:xfrm>
            <a:off x="1839516" y="1000125"/>
            <a:ext cx="5786438" cy="5041900"/>
          </a:xfrm>
          <a:prstGeom prst="rect">
            <a:avLst/>
          </a:prstGeom>
          <a:noFill/>
          <a:ln w="9525">
            <a:noFill/>
            <a:miter lim="800000"/>
            <a:headEnd/>
            <a:tailEnd/>
          </a:ln>
        </p:spPr>
      </p:pic>
      <p:sp>
        <p:nvSpPr>
          <p:cNvPr id="215044" name="3 CuadroTexto"/>
          <p:cNvSpPr txBox="1">
            <a:spLocks noChangeArrowheads="1"/>
          </p:cNvSpPr>
          <p:nvPr/>
        </p:nvSpPr>
        <p:spPr bwMode="auto">
          <a:xfrm>
            <a:off x="5107781" y="6215063"/>
            <a:ext cx="2357438" cy="738664"/>
          </a:xfrm>
          <a:prstGeom prst="rect">
            <a:avLst/>
          </a:prstGeom>
          <a:noFill/>
          <a:ln w="9525">
            <a:noFill/>
            <a:miter lim="800000"/>
            <a:headEnd/>
            <a:tailEnd/>
          </a:ln>
        </p:spPr>
        <p:txBody>
          <a:bodyPr>
            <a:spAutoFit/>
          </a:bodyPr>
          <a:lstStyle/>
          <a:p>
            <a:pPr algn="ctr"/>
            <a:r>
              <a:rPr lang="es-PE" sz="1400" dirty="0"/>
              <a:t>Rutas de Aprendizaje – Fascículo General Comunicación </a:t>
            </a:r>
          </a:p>
        </p:txBody>
      </p:sp>
    </p:spTree>
    <p:extLst>
      <p:ext uri="{BB962C8B-B14F-4D97-AF65-F5344CB8AC3E}">
        <p14:creationId xmlns:p14="http://schemas.microsoft.com/office/powerpoint/2010/main" xmlns="" val="253384413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r>
              <a:rPr lang="es-PE" dirty="0" smtClean="0"/>
              <a:t>Estrategias para el aprendizaje</a:t>
            </a:r>
            <a:endParaRPr lang="es-PE" dirty="0"/>
          </a:p>
        </p:txBody>
      </p:sp>
      <p:sp>
        <p:nvSpPr>
          <p:cNvPr id="4" name="3 Subtítulo"/>
          <p:cNvSpPr>
            <a:spLocks noGrp="1"/>
          </p:cNvSpPr>
          <p:nvPr>
            <p:ph type="subTitle" idx="1"/>
          </p:nvPr>
        </p:nvSpPr>
        <p:spPr/>
        <p:txBody>
          <a:bodyPr/>
          <a:lstStyle/>
          <a:p>
            <a:r>
              <a:rPr lang="es-PE" dirty="0" smtClean="0"/>
              <a:t>Comunicación</a:t>
            </a:r>
            <a:endParaRPr lang="es-PE"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PE" dirty="0" smtClean="0"/>
              <a:t>Estrategias – Comunicación (IV y V ciclo) – Comprensión Lectora - Primaria</a:t>
            </a:r>
            <a:endParaRPr lang="es-PE" dirty="0"/>
          </a:p>
        </p:txBody>
      </p:sp>
      <p:pic>
        <p:nvPicPr>
          <p:cNvPr id="37890" name="Picture 2"/>
          <p:cNvPicPr>
            <a:picLocks noChangeAspect="1" noChangeArrowheads="1"/>
          </p:cNvPicPr>
          <p:nvPr/>
        </p:nvPicPr>
        <p:blipFill>
          <a:blip r:embed="rId2"/>
          <a:srcRect/>
          <a:stretch>
            <a:fillRect/>
          </a:stretch>
        </p:blipFill>
        <p:spPr bwMode="auto">
          <a:xfrm>
            <a:off x="500034" y="1428736"/>
            <a:ext cx="8162925"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PE" dirty="0" smtClean="0"/>
              <a:t>Estrategias – Comunicación (IV y V ciclo) – Comprensión Lectora - Primaria</a:t>
            </a:r>
            <a:endParaRPr lang="es-PE" dirty="0"/>
          </a:p>
        </p:txBody>
      </p:sp>
      <p:pic>
        <p:nvPicPr>
          <p:cNvPr id="38914" name="Picture 2"/>
          <p:cNvPicPr>
            <a:picLocks noChangeAspect="1" noChangeArrowheads="1"/>
          </p:cNvPicPr>
          <p:nvPr/>
        </p:nvPicPr>
        <p:blipFill>
          <a:blip r:embed="rId2"/>
          <a:srcRect/>
          <a:stretch>
            <a:fillRect/>
          </a:stretch>
        </p:blipFill>
        <p:spPr bwMode="auto">
          <a:xfrm>
            <a:off x="423863" y="1581150"/>
            <a:ext cx="8296275" cy="369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3 Título"/>
          <p:cNvSpPr>
            <a:spLocks noGrp="1"/>
          </p:cNvSpPr>
          <p:nvPr>
            <p:ph type="ctrTitle"/>
          </p:nvPr>
        </p:nvSpPr>
        <p:spPr/>
        <p:txBody>
          <a:bodyPr/>
          <a:lstStyle/>
          <a:p>
            <a:r>
              <a:rPr lang="es-PE" smtClean="0"/>
              <a:t>Matemática</a:t>
            </a:r>
          </a:p>
        </p:txBody>
      </p:sp>
      <p:sp>
        <p:nvSpPr>
          <p:cNvPr id="5" name="4 Marcador de texto"/>
          <p:cNvSpPr>
            <a:spLocks noGrp="1"/>
          </p:cNvSpPr>
          <p:nvPr>
            <p:ph type="subTitle" idx="1"/>
          </p:nvPr>
        </p:nvSpPr>
        <p:spPr/>
        <p:txBody>
          <a:bodyPr>
            <a:normAutofit/>
          </a:bodyPr>
          <a:lstStyle/>
          <a:p>
            <a:pPr>
              <a:spcAft>
                <a:spcPts val="0"/>
              </a:spcAft>
              <a:defRPr/>
            </a:pPr>
            <a:r>
              <a:rPr lang="es-PE" dirty="0" smtClean="0"/>
              <a:t>Rutas de Aprendizaje</a:t>
            </a:r>
            <a:endParaRPr lang="es-PE" dirty="0"/>
          </a:p>
        </p:txBody>
      </p:sp>
    </p:spTree>
    <p:extLst>
      <p:ext uri="{BB962C8B-B14F-4D97-AF65-F5344CB8AC3E}">
        <p14:creationId xmlns:p14="http://schemas.microsoft.com/office/powerpoint/2010/main" xmlns="" val="124603390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25204" y="1214438"/>
            <a:ext cx="5829300" cy="1143000"/>
          </a:xfrm>
        </p:spPr>
        <p:style>
          <a:lnRef idx="3">
            <a:schemeClr val="lt1"/>
          </a:lnRef>
          <a:fillRef idx="1">
            <a:schemeClr val="accent2"/>
          </a:fillRef>
          <a:effectRef idx="1">
            <a:schemeClr val="accent2"/>
          </a:effectRef>
          <a:fontRef idx="minor">
            <a:schemeClr val="lt1"/>
          </a:fontRef>
        </p:style>
        <p:txBody>
          <a:bodyPr>
            <a:normAutofit/>
          </a:bodyPr>
          <a:lstStyle/>
          <a:p>
            <a:pPr>
              <a:defRPr/>
            </a:pPr>
            <a:r>
              <a:rPr lang="es-PE" dirty="0" smtClean="0"/>
              <a:t>Enfoque centrado en la Resolución de Problemas</a:t>
            </a:r>
            <a:endParaRPr lang="es-PE" dirty="0"/>
          </a:p>
        </p:txBody>
      </p:sp>
      <p:pic>
        <p:nvPicPr>
          <p:cNvPr id="12290" name="Picture 2"/>
          <p:cNvPicPr>
            <a:picLocks noChangeAspect="1" noChangeArrowheads="1"/>
          </p:cNvPicPr>
          <p:nvPr/>
        </p:nvPicPr>
        <p:blipFill>
          <a:blip r:embed="rId2" cstate="print"/>
          <a:srcRect/>
          <a:stretch>
            <a:fillRect/>
          </a:stretch>
        </p:blipFill>
        <p:spPr bwMode="auto">
          <a:xfrm>
            <a:off x="1946672" y="2928938"/>
            <a:ext cx="5318522" cy="1643062"/>
          </a:xfrm>
          <a:prstGeom prst="rect">
            <a:avLst/>
          </a:prstGeom>
          <a:ln>
            <a:headEnd/>
            <a:tailEnd/>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xmlns="" val="258408623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defRPr/>
            </a:pPr>
            <a:r>
              <a:rPr lang="es-PE" sz="2800" dirty="0"/>
              <a:t>Rasgos principales de un enfoque centrado en la Resolución de Problemas</a:t>
            </a:r>
          </a:p>
        </p:txBody>
      </p:sp>
      <p:pic>
        <p:nvPicPr>
          <p:cNvPr id="219139" name="Picture 2"/>
          <p:cNvPicPr>
            <a:picLocks noChangeAspect="1" noChangeArrowheads="1"/>
          </p:cNvPicPr>
          <p:nvPr/>
        </p:nvPicPr>
        <p:blipFill>
          <a:blip r:embed="rId2" cstate="print"/>
          <a:srcRect/>
          <a:stretch>
            <a:fillRect/>
          </a:stretch>
        </p:blipFill>
        <p:spPr bwMode="auto">
          <a:xfrm>
            <a:off x="2053829" y="1500190"/>
            <a:ext cx="5391150" cy="5057775"/>
          </a:xfrm>
          <a:prstGeom prst="rect">
            <a:avLst/>
          </a:prstGeom>
          <a:noFill/>
          <a:ln w="9525">
            <a:noFill/>
            <a:miter lim="800000"/>
            <a:headEnd/>
            <a:tailEnd/>
          </a:ln>
        </p:spPr>
      </p:pic>
    </p:spTree>
    <p:extLst>
      <p:ext uri="{BB962C8B-B14F-4D97-AF65-F5344CB8AC3E}">
        <p14:creationId xmlns:p14="http://schemas.microsoft.com/office/powerpoint/2010/main" xmlns="" val="147648640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2" cstate="print"/>
          <a:srcRect/>
          <a:stretch>
            <a:fillRect/>
          </a:stretch>
        </p:blipFill>
        <p:spPr bwMode="auto">
          <a:xfrm>
            <a:off x="2482453" y="357190"/>
            <a:ext cx="4232672" cy="5367337"/>
          </a:xfrm>
          <a:prstGeom prst="rect">
            <a:avLst/>
          </a:prstGeom>
          <a:noFill/>
          <a:ln w="9525">
            <a:noFill/>
            <a:miter lim="800000"/>
            <a:headEnd/>
            <a:tailEnd/>
          </a:ln>
        </p:spPr>
      </p:pic>
      <p:sp>
        <p:nvSpPr>
          <p:cNvPr id="220163" name="3 CuadroTexto"/>
          <p:cNvSpPr txBox="1">
            <a:spLocks noChangeArrowheads="1"/>
          </p:cNvSpPr>
          <p:nvPr/>
        </p:nvSpPr>
        <p:spPr bwMode="auto">
          <a:xfrm>
            <a:off x="5107781" y="6215063"/>
            <a:ext cx="2357438" cy="1200329"/>
          </a:xfrm>
          <a:prstGeom prst="rect">
            <a:avLst/>
          </a:prstGeom>
          <a:noFill/>
          <a:ln w="9525">
            <a:noFill/>
            <a:miter lim="800000"/>
            <a:headEnd/>
            <a:tailEnd/>
          </a:ln>
        </p:spPr>
        <p:txBody>
          <a:bodyPr>
            <a:spAutoFit/>
          </a:bodyPr>
          <a:lstStyle/>
          <a:p>
            <a:pPr algn="ctr"/>
            <a:r>
              <a:rPr lang="es-PE"/>
              <a:t>Rutas de Aprendizaje – Fascículo General Matemática</a:t>
            </a:r>
          </a:p>
        </p:txBody>
      </p:sp>
    </p:spTree>
    <p:extLst>
      <p:ext uri="{BB962C8B-B14F-4D97-AF65-F5344CB8AC3E}">
        <p14:creationId xmlns:p14="http://schemas.microsoft.com/office/powerpoint/2010/main" xmlns="" val="356611706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p:cNvPicPr>
            <a:picLocks noChangeAspect="1" noChangeArrowheads="1"/>
          </p:cNvPicPr>
          <p:nvPr/>
        </p:nvPicPr>
        <p:blipFill>
          <a:blip r:embed="rId2"/>
          <a:srcRect/>
          <a:stretch>
            <a:fillRect/>
          </a:stretch>
        </p:blipFill>
        <p:spPr bwMode="auto">
          <a:xfrm>
            <a:off x="1243013" y="323850"/>
            <a:ext cx="6657975" cy="6210300"/>
          </a:xfrm>
          <a:prstGeom prst="rect">
            <a:avLst/>
          </a:prstGeom>
          <a:noFill/>
          <a:ln w="9525">
            <a:noFill/>
            <a:miter lim="800000"/>
            <a:headEnd/>
            <a:tailEnd/>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1 Título"/>
          <p:cNvSpPr>
            <a:spLocks noGrp="1"/>
          </p:cNvSpPr>
          <p:nvPr>
            <p:ph type="title"/>
          </p:nvPr>
        </p:nvSpPr>
        <p:spPr/>
        <p:txBody>
          <a:bodyPr/>
          <a:lstStyle/>
          <a:p>
            <a:r>
              <a:rPr lang="es-PE" smtClean="0"/>
              <a:t>Dominios matemáticos </a:t>
            </a:r>
          </a:p>
        </p:txBody>
      </p:sp>
      <p:pic>
        <p:nvPicPr>
          <p:cNvPr id="225283" name="Picture 2"/>
          <p:cNvPicPr>
            <a:picLocks noChangeAspect="1" noChangeArrowheads="1"/>
          </p:cNvPicPr>
          <p:nvPr/>
        </p:nvPicPr>
        <p:blipFill>
          <a:blip r:embed="rId2" cstate="print"/>
          <a:srcRect/>
          <a:stretch>
            <a:fillRect/>
          </a:stretch>
        </p:blipFill>
        <p:spPr bwMode="auto">
          <a:xfrm>
            <a:off x="2696767" y="1428752"/>
            <a:ext cx="3988594" cy="4714875"/>
          </a:xfrm>
          <a:prstGeom prst="rect">
            <a:avLst/>
          </a:prstGeom>
          <a:noFill/>
          <a:ln w="9525">
            <a:noFill/>
            <a:miter lim="800000"/>
            <a:headEnd/>
            <a:tailEnd/>
          </a:ln>
        </p:spPr>
      </p:pic>
      <p:sp>
        <p:nvSpPr>
          <p:cNvPr id="225284" name="3 CuadroTexto"/>
          <p:cNvSpPr txBox="1">
            <a:spLocks noChangeArrowheads="1"/>
          </p:cNvSpPr>
          <p:nvPr/>
        </p:nvSpPr>
        <p:spPr bwMode="auto">
          <a:xfrm>
            <a:off x="5107781" y="6215063"/>
            <a:ext cx="2357438" cy="1200329"/>
          </a:xfrm>
          <a:prstGeom prst="rect">
            <a:avLst/>
          </a:prstGeom>
          <a:noFill/>
          <a:ln w="9525">
            <a:noFill/>
            <a:miter lim="800000"/>
            <a:headEnd/>
            <a:tailEnd/>
          </a:ln>
        </p:spPr>
        <p:txBody>
          <a:bodyPr>
            <a:spAutoFit/>
          </a:bodyPr>
          <a:lstStyle/>
          <a:p>
            <a:pPr algn="ctr"/>
            <a:r>
              <a:rPr lang="es-PE"/>
              <a:t>Rutas de Aprendizaje – Fascículo General Matemática</a:t>
            </a:r>
          </a:p>
        </p:txBody>
      </p:sp>
    </p:spTree>
    <p:extLst>
      <p:ext uri="{BB962C8B-B14F-4D97-AF65-F5344CB8AC3E}">
        <p14:creationId xmlns:p14="http://schemas.microsoft.com/office/powerpoint/2010/main" xmlns="" val="744011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1435608" y="692696"/>
            <a:ext cx="6708292" cy="5555704"/>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92075" indent="-9525">
              <a:lnSpc>
                <a:spcPct val="150000"/>
              </a:lnSpc>
              <a:buNone/>
            </a:pPr>
            <a:r>
              <a:rPr lang="es-ES" sz="2400" dirty="0" smtClean="0">
                <a:solidFill>
                  <a:schemeClr val="accent1">
                    <a:lumMod val="50000"/>
                  </a:schemeClr>
                </a:solidFill>
                <a:latin typeface="Arial" pitchFamily="34" charset="0"/>
                <a:cs typeface="Arial" pitchFamily="34" charset="0"/>
              </a:rPr>
              <a:t>Los griegos inventaron el problema para ponerte a prueba. </a:t>
            </a:r>
            <a:r>
              <a:rPr lang="es-ES" sz="2400" dirty="0" smtClean="0">
                <a:solidFill>
                  <a:schemeClr val="accent3">
                    <a:lumMod val="75000"/>
                  </a:schemeClr>
                </a:solidFill>
                <a:latin typeface="Arial" pitchFamily="34" charset="0"/>
                <a:cs typeface="Arial" pitchFamily="34" charset="0"/>
              </a:rPr>
              <a:t>Para que descubrieras que podías resolverlo ingeniándotelas, esforzándote, pensando, creando. </a:t>
            </a:r>
            <a:r>
              <a:rPr lang="es-ES" sz="2400" dirty="0" smtClean="0">
                <a:solidFill>
                  <a:schemeClr val="accent2">
                    <a:lumMod val="50000"/>
                  </a:schemeClr>
                </a:solidFill>
                <a:latin typeface="Arial" pitchFamily="34" charset="0"/>
                <a:cs typeface="Arial" pitchFamily="34" charset="0"/>
              </a:rPr>
              <a:t>El objetivo del problema es que tengas fe en ti, no en el obstáculo. </a:t>
            </a:r>
            <a:r>
              <a:rPr lang="es-ES" sz="2400" dirty="0" smtClean="0">
                <a:solidFill>
                  <a:schemeClr val="accent4">
                    <a:lumMod val="50000"/>
                  </a:schemeClr>
                </a:solidFill>
                <a:latin typeface="Arial" pitchFamily="34" charset="0"/>
                <a:cs typeface="Arial" pitchFamily="34" charset="0"/>
              </a:rPr>
              <a:t>Tienes que tener la fuerza, la voluntad, la inteligencia y la decisión para superarlo. </a:t>
            </a:r>
            <a:r>
              <a:rPr lang="es-ES" sz="2400" dirty="0" smtClean="0">
                <a:solidFill>
                  <a:schemeClr val="accent6">
                    <a:lumMod val="50000"/>
                  </a:schemeClr>
                </a:solidFill>
                <a:latin typeface="Arial" pitchFamily="34" charset="0"/>
                <a:cs typeface="Arial" pitchFamily="34" charset="0"/>
              </a:rPr>
              <a:t>Y si no tienes eso, mi deber es ayudarte a  encontrarlo. No dártelo.</a:t>
            </a:r>
          </a:p>
          <a:p>
            <a:pPr marL="92075" indent="-9525" algn="r">
              <a:lnSpc>
                <a:spcPct val="150000"/>
              </a:lnSpc>
              <a:buNone/>
            </a:pPr>
            <a:r>
              <a:rPr lang="es-ES" sz="2400" dirty="0" smtClean="0">
                <a:latin typeface="Aharoni" pitchFamily="2" charset="-79"/>
                <a:cs typeface="Aharoni" pitchFamily="2" charset="-79"/>
              </a:rPr>
              <a:t>LJC</a:t>
            </a:r>
          </a:p>
          <a:p>
            <a:pPr>
              <a:buNone/>
            </a:pPr>
            <a:endParaRPr lang="es-ES" dirty="0"/>
          </a:p>
        </p:txBody>
      </p:sp>
    </p:spTree>
    <p:extLst>
      <p:ext uri="{BB962C8B-B14F-4D97-AF65-F5344CB8AC3E}">
        <p14:creationId xmlns:p14="http://schemas.microsoft.com/office/powerpoint/2010/main" xmlns="" val="1630160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marL="342900" lvl="2" indent="-342900">
              <a:spcAft>
                <a:spcPts val="400"/>
              </a:spcAft>
            </a:pPr>
            <a:r>
              <a:rPr lang="es-PE" sz="3200" dirty="0" smtClean="0"/>
              <a:t>El término pregunta es muy utilizada en el ámbito educativo durante los procesos de evaluación y se refiere a un cuestionamiento en una prueba objetiva. En muchas ocasiones, el término </a:t>
            </a:r>
            <a:r>
              <a:rPr lang="es-PE" sz="3200" i="1" dirty="0" smtClean="0"/>
              <a:t>ítem</a:t>
            </a:r>
            <a:r>
              <a:rPr lang="es-PE" sz="3200" dirty="0" smtClean="0"/>
              <a:t> puede utilizarse indistintamente como sinónimo de </a:t>
            </a:r>
            <a:r>
              <a:rPr lang="es-PE" sz="3200" i="1" dirty="0" smtClean="0"/>
              <a:t>pregunta. </a:t>
            </a:r>
            <a:endParaRPr lang="es-PE" sz="3200" dirty="0" smtClean="0"/>
          </a:p>
          <a:p>
            <a:endParaRPr lang="es-PE" dirty="0"/>
          </a:p>
        </p:txBody>
      </p:sp>
      <p:sp>
        <p:nvSpPr>
          <p:cNvPr id="3" name="2 Título"/>
          <p:cNvSpPr>
            <a:spLocks noGrp="1"/>
          </p:cNvSpPr>
          <p:nvPr>
            <p:ph type="title"/>
          </p:nvPr>
        </p:nvSpPr>
        <p:spPr/>
        <p:txBody>
          <a:bodyPr/>
          <a:lstStyle/>
          <a:p>
            <a:r>
              <a:rPr lang="es-PE" dirty="0" smtClean="0"/>
              <a:t>La Pregunta </a:t>
            </a:r>
            <a:endParaRPr lang="es-PE" dirty="0"/>
          </a:p>
        </p:txBody>
      </p:sp>
    </p:spTree>
    <p:extLst>
      <p:ext uri="{BB962C8B-B14F-4D97-AF65-F5344CB8AC3E}">
        <p14:creationId xmlns:p14="http://schemas.microsoft.com/office/powerpoint/2010/main" xmlns="" val="187236948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2" cstate="print"/>
          <a:srcRect/>
          <a:stretch>
            <a:fillRect/>
          </a:stretch>
        </p:blipFill>
        <p:spPr bwMode="auto">
          <a:xfrm>
            <a:off x="1893094" y="285750"/>
            <a:ext cx="5443538" cy="5981700"/>
          </a:xfrm>
          <a:prstGeom prst="rect">
            <a:avLst/>
          </a:prstGeom>
          <a:noFill/>
          <a:ln w="9525">
            <a:noFill/>
            <a:miter lim="800000"/>
            <a:headEnd/>
            <a:tailEnd/>
          </a:ln>
        </p:spPr>
      </p:pic>
    </p:spTree>
    <p:extLst>
      <p:ext uri="{BB962C8B-B14F-4D97-AF65-F5344CB8AC3E}">
        <p14:creationId xmlns:p14="http://schemas.microsoft.com/office/powerpoint/2010/main" xmlns="" val="132781976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cstate="print"/>
          <a:srcRect/>
          <a:stretch>
            <a:fillRect/>
          </a:stretch>
        </p:blipFill>
        <p:spPr bwMode="auto">
          <a:xfrm>
            <a:off x="2214562" y="714375"/>
            <a:ext cx="4654154" cy="5429250"/>
          </a:xfrm>
          <a:prstGeom prst="rect">
            <a:avLst/>
          </a:prstGeom>
          <a:noFill/>
          <a:ln w="9525">
            <a:noFill/>
            <a:miter lim="800000"/>
            <a:headEnd/>
            <a:tailEnd/>
          </a:ln>
        </p:spPr>
      </p:pic>
      <p:sp>
        <p:nvSpPr>
          <p:cNvPr id="222211" name="2 CuadroTexto"/>
          <p:cNvSpPr txBox="1">
            <a:spLocks noChangeArrowheads="1"/>
          </p:cNvSpPr>
          <p:nvPr/>
        </p:nvSpPr>
        <p:spPr bwMode="auto">
          <a:xfrm>
            <a:off x="5107781" y="6215063"/>
            <a:ext cx="2357438" cy="1200329"/>
          </a:xfrm>
          <a:prstGeom prst="rect">
            <a:avLst/>
          </a:prstGeom>
          <a:noFill/>
          <a:ln w="9525">
            <a:noFill/>
            <a:miter lim="800000"/>
            <a:headEnd/>
            <a:tailEnd/>
          </a:ln>
        </p:spPr>
        <p:txBody>
          <a:bodyPr>
            <a:spAutoFit/>
          </a:bodyPr>
          <a:lstStyle/>
          <a:p>
            <a:pPr algn="ctr"/>
            <a:r>
              <a:rPr lang="es-PE"/>
              <a:t>Rutas de Aprendizaje – Fascículo General Matemática</a:t>
            </a:r>
          </a:p>
        </p:txBody>
      </p:sp>
    </p:spTree>
    <p:extLst>
      <p:ext uri="{BB962C8B-B14F-4D97-AF65-F5344CB8AC3E}">
        <p14:creationId xmlns:p14="http://schemas.microsoft.com/office/powerpoint/2010/main" xmlns="" val="163154849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32324" y="471490"/>
            <a:ext cx="6279356" cy="5915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41208144"/>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57754" y="476672"/>
            <a:ext cx="4367510" cy="54718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3 CuadroTexto"/>
          <p:cNvSpPr txBox="1">
            <a:spLocks noChangeArrowheads="1"/>
          </p:cNvSpPr>
          <p:nvPr/>
        </p:nvSpPr>
        <p:spPr bwMode="auto">
          <a:xfrm>
            <a:off x="5274078" y="5733256"/>
            <a:ext cx="2357438" cy="1200329"/>
          </a:xfrm>
          <a:prstGeom prst="rect">
            <a:avLst/>
          </a:prstGeom>
          <a:noFill/>
          <a:ln w="9525">
            <a:noFill/>
            <a:miter lim="800000"/>
            <a:headEnd/>
            <a:tailEnd/>
          </a:ln>
        </p:spPr>
        <p:txBody>
          <a:bodyPr>
            <a:spAutoFit/>
          </a:bodyPr>
          <a:lstStyle/>
          <a:p>
            <a:pPr algn="ctr"/>
            <a:r>
              <a:rPr lang="es-PE" dirty="0"/>
              <a:t>Rutas de Aprendizaje – Fascículo General Matemática</a:t>
            </a:r>
          </a:p>
        </p:txBody>
      </p:sp>
    </p:spTree>
    <p:extLst>
      <p:ext uri="{BB962C8B-B14F-4D97-AF65-F5344CB8AC3E}">
        <p14:creationId xmlns:p14="http://schemas.microsoft.com/office/powerpoint/2010/main" xmlns="" val="297926370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1 Título"/>
          <p:cNvSpPr>
            <a:spLocks noGrp="1"/>
          </p:cNvSpPr>
          <p:nvPr>
            <p:ph type="title"/>
          </p:nvPr>
        </p:nvSpPr>
        <p:spPr/>
        <p:txBody>
          <a:bodyPr/>
          <a:lstStyle/>
          <a:p>
            <a:r>
              <a:rPr lang="es-PE" dirty="0" smtClean="0"/>
              <a:t>Desarrollar Problemas</a:t>
            </a:r>
          </a:p>
        </p:txBody>
      </p:sp>
      <p:sp>
        <p:nvSpPr>
          <p:cNvPr id="223236" name="3 CuadroTexto"/>
          <p:cNvSpPr txBox="1">
            <a:spLocks noChangeArrowheads="1"/>
          </p:cNvSpPr>
          <p:nvPr/>
        </p:nvSpPr>
        <p:spPr bwMode="auto">
          <a:xfrm>
            <a:off x="5500694" y="6000768"/>
            <a:ext cx="2357438" cy="738664"/>
          </a:xfrm>
          <a:prstGeom prst="rect">
            <a:avLst/>
          </a:prstGeom>
          <a:noFill/>
          <a:ln w="9525">
            <a:noFill/>
            <a:miter lim="800000"/>
            <a:headEnd/>
            <a:tailEnd/>
          </a:ln>
        </p:spPr>
        <p:txBody>
          <a:bodyPr>
            <a:spAutoFit/>
          </a:bodyPr>
          <a:lstStyle/>
          <a:p>
            <a:pPr algn="ctr"/>
            <a:r>
              <a:rPr lang="es-PE" sz="1400" dirty="0"/>
              <a:t>Rutas de Aprendizaje – Fascículo General Matemática</a:t>
            </a:r>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1538" y="1714488"/>
            <a:ext cx="6114913" cy="42484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34428772"/>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14283" y="2643182"/>
            <a:ext cx="8501122" cy="4963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85763" y="676275"/>
            <a:ext cx="8372475"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3 Título"/>
          <p:cNvSpPr>
            <a:spLocks noGrp="1"/>
          </p:cNvSpPr>
          <p:nvPr>
            <p:ph type="ctrTitle"/>
          </p:nvPr>
        </p:nvSpPr>
        <p:spPr/>
        <p:txBody>
          <a:bodyPr/>
          <a:lstStyle/>
          <a:p>
            <a:r>
              <a:rPr lang="es-PE" smtClean="0"/>
              <a:t>Ciudadania</a:t>
            </a:r>
          </a:p>
        </p:txBody>
      </p:sp>
      <p:sp>
        <p:nvSpPr>
          <p:cNvPr id="5" name="4 Marcador de texto"/>
          <p:cNvSpPr>
            <a:spLocks noGrp="1"/>
          </p:cNvSpPr>
          <p:nvPr>
            <p:ph type="subTitle" idx="1"/>
          </p:nvPr>
        </p:nvSpPr>
        <p:spPr/>
        <p:txBody>
          <a:bodyPr>
            <a:normAutofit/>
          </a:bodyPr>
          <a:lstStyle/>
          <a:p>
            <a:pPr>
              <a:spcAft>
                <a:spcPts val="0"/>
              </a:spcAft>
              <a:defRPr/>
            </a:pPr>
            <a:r>
              <a:rPr lang="es-PE" dirty="0" smtClean="0"/>
              <a:t>Rutas de Aprendizaje</a:t>
            </a:r>
            <a:endParaRPr lang="es-PE" dirty="0"/>
          </a:p>
        </p:txBody>
      </p:sp>
    </p:spTree>
    <p:extLst>
      <p:ext uri="{BB962C8B-B14F-4D97-AF65-F5344CB8AC3E}">
        <p14:creationId xmlns:p14="http://schemas.microsoft.com/office/powerpoint/2010/main" xmlns="" val="4084580104"/>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1 Título"/>
          <p:cNvSpPr>
            <a:spLocks noGrp="1"/>
          </p:cNvSpPr>
          <p:nvPr>
            <p:ph type="title"/>
          </p:nvPr>
        </p:nvSpPr>
        <p:spPr>
          <a:xfrm>
            <a:off x="500034" y="214290"/>
            <a:ext cx="7514035" cy="1038243"/>
          </a:xfrm>
        </p:spPr>
        <p:txBody>
          <a:bodyPr/>
          <a:lstStyle/>
          <a:p>
            <a:r>
              <a:rPr lang="es-PE" dirty="0" smtClean="0"/>
              <a:t>Propósitos …</a:t>
            </a:r>
          </a:p>
        </p:txBody>
      </p:sp>
      <p:sp>
        <p:nvSpPr>
          <p:cNvPr id="227331" name="2 Marcador de contenido"/>
          <p:cNvSpPr>
            <a:spLocks noGrp="1"/>
          </p:cNvSpPr>
          <p:nvPr>
            <p:ph sz="quarter" idx="1"/>
          </p:nvPr>
        </p:nvSpPr>
        <p:spPr>
          <a:xfrm>
            <a:off x="1485900" y="1219202"/>
            <a:ext cx="6172200" cy="4937125"/>
          </a:xfrm>
        </p:spPr>
        <p:txBody>
          <a:bodyPr>
            <a:normAutofit fontScale="92500" lnSpcReduction="20000"/>
          </a:bodyPr>
          <a:lstStyle/>
          <a:p>
            <a:pPr>
              <a:lnSpc>
                <a:spcPct val="150000"/>
              </a:lnSpc>
            </a:pPr>
            <a:r>
              <a:rPr lang="es-PE" sz="4000"/>
              <a:t>Crear una cultura democrática</a:t>
            </a:r>
          </a:p>
          <a:p>
            <a:pPr>
              <a:lnSpc>
                <a:spcPct val="150000"/>
              </a:lnSpc>
            </a:pPr>
            <a:r>
              <a:rPr lang="es-PE" sz="4000"/>
              <a:t> Aportar a la transformación democrática de la escuela</a:t>
            </a:r>
          </a:p>
          <a:p>
            <a:pPr>
              <a:lnSpc>
                <a:spcPct val="150000"/>
              </a:lnSpc>
            </a:pPr>
            <a:r>
              <a:rPr lang="es-PE" sz="4000"/>
              <a:t>Fortalecer competencias</a:t>
            </a:r>
          </a:p>
          <a:p>
            <a:endParaRPr lang="es-PE" smtClean="0"/>
          </a:p>
        </p:txBody>
      </p:sp>
    </p:spTree>
    <p:extLst>
      <p:ext uri="{BB962C8B-B14F-4D97-AF65-F5344CB8AC3E}">
        <p14:creationId xmlns:p14="http://schemas.microsoft.com/office/powerpoint/2010/main" xmlns="" val="340394492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1 Título"/>
          <p:cNvSpPr>
            <a:spLocks noGrp="1"/>
          </p:cNvSpPr>
          <p:nvPr>
            <p:ph type="title"/>
          </p:nvPr>
        </p:nvSpPr>
        <p:spPr>
          <a:xfrm>
            <a:off x="1250394" y="0"/>
            <a:ext cx="7514035" cy="1752599"/>
          </a:xfrm>
        </p:spPr>
        <p:txBody>
          <a:bodyPr/>
          <a:lstStyle/>
          <a:p>
            <a:r>
              <a:rPr lang="es-PE" dirty="0" smtClean="0"/>
              <a:t>Aspectos a trabajar en ciudadanía</a:t>
            </a:r>
          </a:p>
        </p:txBody>
      </p:sp>
      <p:sp>
        <p:nvSpPr>
          <p:cNvPr id="228355" name="2 Marcador de contenido"/>
          <p:cNvSpPr>
            <a:spLocks noGrp="1"/>
          </p:cNvSpPr>
          <p:nvPr>
            <p:ph sz="quarter" idx="1"/>
          </p:nvPr>
        </p:nvSpPr>
        <p:spPr>
          <a:xfrm>
            <a:off x="1485900" y="2214554"/>
            <a:ext cx="6172200" cy="3941773"/>
          </a:xfrm>
        </p:spPr>
        <p:txBody>
          <a:bodyPr>
            <a:normAutofit lnSpcReduction="10000"/>
          </a:bodyPr>
          <a:lstStyle/>
          <a:p>
            <a:pPr>
              <a:lnSpc>
                <a:spcPct val="150000"/>
              </a:lnSpc>
            </a:pPr>
            <a:r>
              <a:rPr lang="es-PE" sz="5400" dirty="0"/>
              <a:t>La convivencia</a:t>
            </a:r>
          </a:p>
          <a:p>
            <a:pPr>
              <a:lnSpc>
                <a:spcPct val="150000"/>
              </a:lnSpc>
            </a:pPr>
            <a:r>
              <a:rPr lang="es-PE" sz="5400" dirty="0"/>
              <a:t>La participación</a:t>
            </a:r>
          </a:p>
          <a:p>
            <a:pPr>
              <a:lnSpc>
                <a:spcPct val="150000"/>
              </a:lnSpc>
            </a:pPr>
            <a:r>
              <a:rPr lang="es-PE" sz="5400" dirty="0"/>
              <a:t>El conocimiento</a:t>
            </a:r>
          </a:p>
          <a:p>
            <a:endParaRPr lang="es-PE" dirty="0" smtClean="0"/>
          </a:p>
          <a:p>
            <a:endParaRPr lang="es-PE" dirty="0" smtClean="0"/>
          </a:p>
        </p:txBody>
      </p:sp>
    </p:spTree>
    <p:extLst>
      <p:ext uri="{BB962C8B-B14F-4D97-AF65-F5344CB8AC3E}">
        <p14:creationId xmlns:p14="http://schemas.microsoft.com/office/powerpoint/2010/main" xmlns="" val="13399053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r>
              <a:rPr lang="es-PE" sz="3600" dirty="0" smtClean="0"/>
              <a:t>La pregunta considera las siguientes partes:</a:t>
            </a:r>
          </a:p>
          <a:p>
            <a:pPr lvl="1"/>
            <a:r>
              <a:rPr lang="es-PE" sz="3600" dirty="0" smtClean="0"/>
              <a:t>Enunciado, tronco, base o encabezado.</a:t>
            </a:r>
          </a:p>
          <a:p>
            <a:pPr lvl="1"/>
            <a:r>
              <a:rPr lang="es-PE" sz="3600" dirty="0" smtClean="0"/>
              <a:t>Zona de opciones (alternativas).</a:t>
            </a:r>
          </a:p>
          <a:p>
            <a:endParaRPr lang="es-PE" sz="3600" dirty="0" smtClean="0"/>
          </a:p>
          <a:p>
            <a:endParaRPr lang="es-PE" dirty="0"/>
          </a:p>
        </p:txBody>
      </p:sp>
      <p:sp>
        <p:nvSpPr>
          <p:cNvPr id="3" name="2 Título"/>
          <p:cNvSpPr>
            <a:spLocks noGrp="1"/>
          </p:cNvSpPr>
          <p:nvPr>
            <p:ph type="title"/>
          </p:nvPr>
        </p:nvSpPr>
        <p:spPr/>
        <p:txBody>
          <a:bodyPr/>
          <a:lstStyle/>
          <a:p>
            <a:r>
              <a:rPr lang="es-PE" dirty="0" smtClean="0"/>
              <a:t>Estructura de la pregunta</a:t>
            </a:r>
            <a:endParaRPr lang="es-PE" dirty="0"/>
          </a:p>
        </p:txBody>
      </p:sp>
    </p:spTree>
    <p:extLst>
      <p:ext uri="{BB962C8B-B14F-4D97-AF65-F5344CB8AC3E}">
        <p14:creationId xmlns:p14="http://schemas.microsoft.com/office/powerpoint/2010/main" xmlns="" val="1835092275"/>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cstate="print"/>
          <a:srcRect/>
          <a:stretch>
            <a:fillRect/>
          </a:stretch>
        </p:blipFill>
        <p:spPr bwMode="auto">
          <a:xfrm>
            <a:off x="1571625" y="1357313"/>
            <a:ext cx="6043613" cy="4933950"/>
          </a:xfrm>
          <a:prstGeom prst="rect">
            <a:avLst/>
          </a:prstGeom>
          <a:noFill/>
          <a:ln w="9525">
            <a:noFill/>
            <a:miter lim="800000"/>
            <a:headEnd/>
            <a:tailEnd/>
          </a:ln>
        </p:spPr>
      </p:pic>
      <p:sp>
        <p:nvSpPr>
          <p:cNvPr id="229379" name="2 CuadroTexto"/>
          <p:cNvSpPr txBox="1">
            <a:spLocks noChangeArrowheads="1"/>
          </p:cNvSpPr>
          <p:nvPr/>
        </p:nvSpPr>
        <p:spPr bwMode="auto">
          <a:xfrm>
            <a:off x="1678781" y="285750"/>
            <a:ext cx="5840016" cy="1077218"/>
          </a:xfrm>
          <a:prstGeom prst="rect">
            <a:avLst/>
          </a:prstGeom>
          <a:noFill/>
          <a:ln w="9525">
            <a:noFill/>
            <a:miter lim="800000"/>
            <a:headEnd/>
            <a:tailEnd/>
          </a:ln>
        </p:spPr>
        <p:txBody>
          <a:bodyPr>
            <a:spAutoFit/>
          </a:bodyPr>
          <a:lstStyle/>
          <a:p>
            <a:pPr algn="ctr"/>
            <a:r>
              <a:rPr lang="es-PE" sz="3200"/>
              <a:t>Aspectos a trabajar en ciudadanía</a:t>
            </a:r>
          </a:p>
        </p:txBody>
      </p:sp>
    </p:spTree>
    <p:extLst>
      <p:ext uri="{BB962C8B-B14F-4D97-AF65-F5344CB8AC3E}">
        <p14:creationId xmlns:p14="http://schemas.microsoft.com/office/powerpoint/2010/main" xmlns="" val="3235970367"/>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3"/>
          <p:cNvPicPr>
            <a:picLocks noChangeAspect="1" noChangeArrowheads="1"/>
          </p:cNvPicPr>
          <p:nvPr/>
        </p:nvPicPr>
        <p:blipFill>
          <a:blip r:embed="rId2" cstate="print"/>
          <a:srcRect/>
          <a:stretch>
            <a:fillRect/>
          </a:stretch>
        </p:blipFill>
        <p:spPr bwMode="auto">
          <a:xfrm>
            <a:off x="3929062" y="1500190"/>
            <a:ext cx="2968229" cy="4187825"/>
          </a:xfrm>
          <a:prstGeom prst="rect">
            <a:avLst/>
          </a:prstGeom>
          <a:noFill/>
          <a:ln w="9525">
            <a:noFill/>
            <a:miter lim="800000"/>
            <a:headEnd/>
            <a:tailEnd/>
          </a:ln>
        </p:spPr>
      </p:pic>
      <p:sp>
        <p:nvSpPr>
          <p:cNvPr id="2" name="1 Título"/>
          <p:cNvSpPr>
            <a:spLocks noGrp="1"/>
          </p:cNvSpPr>
          <p:nvPr>
            <p:ph type="title"/>
          </p:nvPr>
        </p:nvSpPr>
        <p:spPr>
          <a:xfrm>
            <a:off x="1893094" y="1214438"/>
            <a:ext cx="2411016" cy="1143000"/>
          </a:xfrm>
        </p:spPr>
        <p:style>
          <a:lnRef idx="3">
            <a:schemeClr val="lt1"/>
          </a:lnRef>
          <a:fillRef idx="1">
            <a:schemeClr val="accent5"/>
          </a:fillRef>
          <a:effectRef idx="1">
            <a:schemeClr val="accent5"/>
          </a:effectRef>
          <a:fontRef idx="minor">
            <a:schemeClr val="lt1"/>
          </a:fontRef>
        </p:style>
        <p:txBody>
          <a:bodyPr>
            <a:normAutofit fontScale="90000"/>
          </a:bodyPr>
          <a:lstStyle/>
          <a:p>
            <a:pPr>
              <a:defRPr/>
            </a:pPr>
            <a:r>
              <a:rPr lang="es-PE" dirty="0" smtClean="0"/>
              <a:t>Competencias ciudadanas</a:t>
            </a:r>
            <a:endParaRPr lang="es-PE" dirty="0"/>
          </a:p>
        </p:txBody>
      </p:sp>
    </p:spTree>
    <p:extLst>
      <p:ext uri="{BB962C8B-B14F-4D97-AF65-F5344CB8AC3E}">
        <p14:creationId xmlns:p14="http://schemas.microsoft.com/office/powerpoint/2010/main" xmlns="" val="150111497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1 Título"/>
          <p:cNvSpPr>
            <a:spLocks noGrp="1"/>
          </p:cNvSpPr>
          <p:nvPr>
            <p:ph type="title"/>
          </p:nvPr>
        </p:nvSpPr>
        <p:spPr>
          <a:xfrm>
            <a:off x="1075730" y="0"/>
            <a:ext cx="7514035" cy="1752599"/>
          </a:xfrm>
        </p:spPr>
        <p:txBody>
          <a:bodyPr/>
          <a:lstStyle/>
          <a:p>
            <a:r>
              <a:rPr lang="es-PE" dirty="0" smtClean="0"/>
              <a:t>Competencias ciudadanas</a:t>
            </a:r>
          </a:p>
        </p:txBody>
      </p:sp>
      <p:pic>
        <p:nvPicPr>
          <p:cNvPr id="25602" name="Picture 2"/>
          <p:cNvPicPr>
            <a:picLocks noChangeAspect="1" noChangeArrowheads="1"/>
          </p:cNvPicPr>
          <p:nvPr/>
        </p:nvPicPr>
        <p:blipFill>
          <a:blip r:embed="rId2" cstate="print"/>
          <a:srcRect/>
          <a:stretch>
            <a:fillRect/>
          </a:stretch>
        </p:blipFill>
        <p:spPr bwMode="auto">
          <a:xfrm>
            <a:off x="2107407" y="1714502"/>
            <a:ext cx="5189935" cy="1071563"/>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27650" name="Picture 2"/>
          <p:cNvPicPr>
            <a:picLocks noChangeAspect="1" noChangeArrowheads="1"/>
          </p:cNvPicPr>
          <p:nvPr/>
        </p:nvPicPr>
        <p:blipFill>
          <a:blip r:embed="rId3" cstate="print"/>
          <a:srcRect/>
          <a:stretch>
            <a:fillRect/>
          </a:stretch>
        </p:blipFill>
        <p:spPr bwMode="auto">
          <a:xfrm>
            <a:off x="2107408" y="3214688"/>
            <a:ext cx="5450681" cy="1104900"/>
          </a:xfrm>
          <a:prstGeom prst="rect">
            <a:avLst/>
          </a:prstGeom>
          <a:ln>
            <a:headEnd/>
            <a:tailEnd/>
          </a:ln>
        </p:spPr>
        <p:style>
          <a:lnRef idx="2">
            <a:schemeClr val="accent5"/>
          </a:lnRef>
          <a:fillRef idx="1">
            <a:schemeClr val="lt1"/>
          </a:fillRef>
          <a:effectRef idx="0">
            <a:schemeClr val="accent5"/>
          </a:effectRef>
          <a:fontRef idx="minor">
            <a:schemeClr val="dk1"/>
          </a:fontRef>
        </p:style>
      </p:pic>
      <p:pic>
        <p:nvPicPr>
          <p:cNvPr id="27651" name="Picture 3"/>
          <p:cNvPicPr>
            <a:picLocks noChangeAspect="1" noChangeArrowheads="1"/>
          </p:cNvPicPr>
          <p:nvPr/>
        </p:nvPicPr>
        <p:blipFill>
          <a:blip r:embed="rId4" cstate="print"/>
          <a:srcRect/>
          <a:stretch>
            <a:fillRect/>
          </a:stretch>
        </p:blipFill>
        <p:spPr bwMode="auto">
          <a:xfrm>
            <a:off x="2214564" y="4714875"/>
            <a:ext cx="5099447" cy="857250"/>
          </a:xfrm>
          <a:prstGeom prst="rect">
            <a:avLst/>
          </a:prstGeom>
          <a:ln>
            <a:headEnd/>
            <a:tailEnd/>
          </a:ln>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xmlns="" val="138112634"/>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1 Título"/>
          <p:cNvSpPr>
            <a:spLocks noGrp="1"/>
          </p:cNvSpPr>
          <p:nvPr>
            <p:ph type="title"/>
          </p:nvPr>
        </p:nvSpPr>
        <p:spPr>
          <a:xfrm>
            <a:off x="1235154" y="0"/>
            <a:ext cx="7514035" cy="1752599"/>
          </a:xfrm>
        </p:spPr>
        <p:txBody>
          <a:bodyPr/>
          <a:lstStyle/>
          <a:p>
            <a:r>
              <a:rPr lang="es-PE" dirty="0" smtClean="0"/>
              <a:t>Convivencia</a:t>
            </a:r>
          </a:p>
        </p:txBody>
      </p:sp>
      <p:pic>
        <p:nvPicPr>
          <p:cNvPr id="234499" name="Picture 2"/>
          <p:cNvPicPr>
            <a:picLocks noChangeAspect="1" noChangeArrowheads="1"/>
          </p:cNvPicPr>
          <p:nvPr/>
        </p:nvPicPr>
        <p:blipFill>
          <a:blip r:embed="rId2" cstate="print"/>
          <a:srcRect/>
          <a:stretch>
            <a:fillRect/>
          </a:stretch>
        </p:blipFill>
        <p:spPr bwMode="auto">
          <a:xfrm>
            <a:off x="2375299" y="1500188"/>
            <a:ext cx="4622006" cy="4743450"/>
          </a:xfrm>
          <a:prstGeom prst="rect">
            <a:avLst/>
          </a:prstGeom>
          <a:noFill/>
          <a:ln w="9525">
            <a:noFill/>
            <a:miter lim="800000"/>
            <a:headEnd/>
            <a:tailEnd/>
          </a:ln>
        </p:spPr>
      </p:pic>
    </p:spTree>
    <p:extLst>
      <p:ext uri="{BB962C8B-B14F-4D97-AF65-F5344CB8AC3E}">
        <p14:creationId xmlns:p14="http://schemas.microsoft.com/office/powerpoint/2010/main" xmlns="" val="191649132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1 Título"/>
          <p:cNvSpPr>
            <a:spLocks noGrp="1"/>
          </p:cNvSpPr>
          <p:nvPr>
            <p:ph type="title"/>
          </p:nvPr>
        </p:nvSpPr>
        <p:spPr>
          <a:xfrm>
            <a:off x="1082754" y="0"/>
            <a:ext cx="7514035" cy="1752599"/>
          </a:xfrm>
        </p:spPr>
        <p:txBody>
          <a:bodyPr/>
          <a:lstStyle/>
          <a:p>
            <a:r>
              <a:rPr lang="es-PE" dirty="0" smtClean="0"/>
              <a:t>Delibera</a:t>
            </a:r>
          </a:p>
        </p:txBody>
      </p:sp>
      <p:pic>
        <p:nvPicPr>
          <p:cNvPr id="235523" name="Picture 2"/>
          <p:cNvPicPr>
            <a:picLocks noChangeAspect="1" noChangeArrowheads="1"/>
          </p:cNvPicPr>
          <p:nvPr/>
        </p:nvPicPr>
        <p:blipFill>
          <a:blip r:embed="rId2" cstate="print"/>
          <a:srcRect/>
          <a:stretch>
            <a:fillRect/>
          </a:stretch>
        </p:blipFill>
        <p:spPr bwMode="auto">
          <a:xfrm>
            <a:off x="2160986" y="1500188"/>
            <a:ext cx="4982765" cy="5118100"/>
          </a:xfrm>
          <a:prstGeom prst="rect">
            <a:avLst/>
          </a:prstGeom>
          <a:noFill/>
          <a:ln w="9525">
            <a:noFill/>
            <a:miter lim="800000"/>
            <a:headEnd/>
            <a:tailEnd/>
          </a:ln>
        </p:spPr>
      </p:pic>
    </p:spTree>
    <p:extLst>
      <p:ext uri="{BB962C8B-B14F-4D97-AF65-F5344CB8AC3E}">
        <p14:creationId xmlns:p14="http://schemas.microsoft.com/office/powerpoint/2010/main" xmlns="" val="2302254598"/>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1 Título"/>
          <p:cNvSpPr>
            <a:spLocks noGrp="1"/>
          </p:cNvSpPr>
          <p:nvPr>
            <p:ph type="title"/>
          </p:nvPr>
        </p:nvSpPr>
        <p:spPr>
          <a:xfrm>
            <a:off x="1143714" y="19052"/>
            <a:ext cx="7514035" cy="1752599"/>
          </a:xfrm>
        </p:spPr>
        <p:txBody>
          <a:bodyPr/>
          <a:lstStyle/>
          <a:p>
            <a:r>
              <a:rPr lang="es-PE" dirty="0" smtClean="0"/>
              <a:t>Participa</a:t>
            </a:r>
          </a:p>
        </p:txBody>
      </p:sp>
      <p:pic>
        <p:nvPicPr>
          <p:cNvPr id="236547" name="Picture 2"/>
          <p:cNvPicPr>
            <a:picLocks noChangeAspect="1" noChangeArrowheads="1"/>
          </p:cNvPicPr>
          <p:nvPr/>
        </p:nvPicPr>
        <p:blipFill>
          <a:blip r:embed="rId2" cstate="print"/>
          <a:srcRect/>
          <a:stretch>
            <a:fillRect/>
          </a:stretch>
        </p:blipFill>
        <p:spPr bwMode="auto">
          <a:xfrm>
            <a:off x="2286118" y="1365250"/>
            <a:ext cx="5229225" cy="5086350"/>
          </a:xfrm>
          <a:prstGeom prst="rect">
            <a:avLst/>
          </a:prstGeom>
          <a:noFill/>
          <a:ln w="9525">
            <a:noFill/>
            <a:miter lim="800000"/>
            <a:headEnd/>
            <a:tailEnd/>
          </a:ln>
        </p:spPr>
      </p:pic>
    </p:spTree>
    <p:extLst>
      <p:ext uri="{BB962C8B-B14F-4D97-AF65-F5344CB8AC3E}">
        <p14:creationId xmlns:p14="http://schemas.microsoft.com/office/powerpoint/2010/main" xmlns="" val="4024402292"/>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3 Título"/>
          <p:cNvSpPr>
            <a:spLocks noGrp="1"/>
          </p:cNvSpPr>
          <p:nvPr>
            <p:ph type="ctrTitle"/>
          </p:nvPr>
        </p:nvSpPr>
        <p:spPr/>
        <p:txBody>
          <a:bodyPr>
            <a:normAutofit/>
          </a:bodyPr>
          <a:lstStyle/>
          <a:p>
            <a:r>
              <a:rPr lang="es-PE" dirty="0" smtClean="0"/>
              <a:t>Usa la Ciencia y la Tecnología para mejorar la vida</a:t>
            </a:r>
          </a:p>
        </p:txBody>
      </p:sp>
      <p:sp>
        <p:nvSpPr>
          <p:cNvPr id="5" name="4 Marcador de texto"/>
          <p:cNvSpPr>
            <a:spLocks noGrp="1"/>
          </p:cNvSpPr>
          <p:nvPr>
            <p:ph type="subTitle" idx="1"/>
          </p:nvPr>
        </p:nvSpPr>
        <p:spPr/>
        <p:txBody>
          <a:bodyPr>
            <a:normAutofit/>
          </a:bodyPr>
          <a:lstStyle/>
          <a:p>
            <a:pPr>
              <a:spcAft>
                <a:spcPts val="0"/>
              </a:spcAft>
              <a:defRPr/>
            </a:pPr>
            <a:r>
              <a:rPr lang="es-PE" dirty="0" smtClean="0"/>
              <a:t>Rutas de Aprendizaje</a:t>
            </a:r>
            <a:endParaRPr lang="es-PE" dirty="0"/>
          </a:p>
        </p:txBody>
      </p:sp>
    </p:spTree>
    <p:extLst>
      <p:ext uri="{BB962C8B-B14F-4D97-AF65-F5344CB8AC3E}">
        <p14:creationId xmlns:p14="http://schemas.microsoft.com/office/powerpoint/2010/main" xmlns="" val="368918525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PE" dirty="0" smtClean="0"/>
              <a:t>¿Qué es la ciencia?</a:t>
            </a:r>
            <a:endParaRPr lang="es-PE" dirty="0"/>
          </a:p>
        </p:txBody>
      </p:sp>
      <p:pic>
        <p:nvPicPr>
          <p:cNvPr id="11878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53755" y="2071690"/>
            <a:ext cx="6236494" cy="2714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5482834" y="5500704"/>
            <a:ext cx="1875248" cy="107721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PE" sz="1600" dirty="0"/>
              <a:t>Rutas de Aprendizaje Uso de la Ciencia y la Tecnología</a:t>
            </a:r>
          </a:p>
        </p:txBody>
      </p:sp>
    </p:spTree>
    <p:extLst>
      <p:ext uri="{BB962C8B-B14F-4D97-AF65-F5344CB8AC3E}">
        <p14:creationId xmlns:p14="http://schemas.microsoft.com/office/powerpoint/2010/main" xmlns="" val="1831165384"/>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PE" dirty="0" smtClean="0"/>
              <a:t>¿Qué es la tecnología?</a:t>
            </a:r>
            <a:endParaRPr lang="es-PE" dirty="0"/>
          </a:p>
        </p:txBody>
      </p:sp>
      <p:sp>
        <p:nvSpPr>
          <p:cNvPr id="6" name="5 CuadroTexto"/>
          <p:cNvSpPr txBox="1"/>
          <p:nvPr/>
        </p:nvSpPr>
        <p:spPr>
          <a:xfrm>
            <a:off x="5482834" y="5500704"/>
            <a:ext cx="1875248" cy="107721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PE" sz="1600" dirty="0"/>
              <a:t>Rutas de Aprendizaje Uso de la Ciencia y la Tecnología</a:t>
            </a:r>
          </a:p>
        </p:txBody>
      </p:sp>
      <p:pic>
        <p:nvPicPr>
          <p:cNvPr id="1198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18036" y="1866900"/>
            <a:ext cx="6307931" cy="312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0865911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Enfoque de Indagación Científica</a:t>
            </a:r>
            <a:endParaRPr lang="es-PE" dirty="0"/>
          </a:p>
        </p:txBody>
      </p:sp>
      <p:pic>
        <p:nvPicPr>
          <p:cNvPr id="210946" name="Picture 2"/>
          <p:cNvPicPr>
            <a:picLocks noChangeAspect="1" noChangeArrowheads="1"/>
          </p:cNvPicPr>
          <p:nvPr/>
        </p:nvPicPr>
        <p:blipFill>
          <a:blip r:embed="rId2" cstate="print"/>
          <a:srcRect/>
          <a:stretch>
            <a:fillRect/>
          </a:stretch>
        </p:blipFill>
        <p:spPr bwMode="auto">
          <a:xfrm>
            <a:off x="1571605" y="2285994"/>
            <a:ext cx="6205411" cy="2095509"/>
          </a:xfrm>
          <a:prstGeom prst="rect">
            <a:avLst/>
          </a:prstGeom>
          <a:noFill/>
          <a:ln w="9525">
            <a:noFill/>
            <a:miter lim="800000"/>
            <a:headEnd/>
            <a:tailEnd/>
          </a:ln>
        </p:spPr>
      </p:pic>
      <p:sp>
        <p:nvSpPr>
          <p:cNvPr id="5" name="4 CuadroTexto"/>
          <p:cNvSpPr txBox="1"/>
          <p:nvPr/>
        </p:nvSpPr>
        <p:spPr>
          <a:xfrm>
            <a:off x="5482834" y="5500704"/>
            <a:ext cx="1875248" cy="107721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PE" sz="1600" dirty="0"/>
              <a:t>Rutas de Aprendizaje Uso de la Ciencia y la Tecnología</a:t>
            </a:r>
          </a:p>
        </p:txBody>
      </p:sp>
    </p:spTree>
    <p:extLst>
      <p:ext uri="{BB962C8B-B14F-4D97-AF65-F5344CB8AC3E}">
        <p14:creationId xmlns:p14="http://schemas.microsoft.com/office/powerpoint/2010/main" xmlns="" val="26227197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marL="609600" indent="-609600">
              <a:buNone/>
              <a:tabLst>
                <a:tab pos="0" algn="l"/>
              </a:tabLst>
            </a:pPr>
            <a:r>
              <a:rPr lang="es-ES" sz="3200" b="1" dirty="0" smtClean="0"/>
              <a:t>TIPOS:</a:t>
            </a:r>
          </a:p>
          <a:p>
            <a:pPr marL="609600" indent="-609600">
              <a:buFont typeface="Wingdings" pitchFamily="2" charset="2"/>
              <a:buAutoNum type="arabicPeriod"/>
              <a:tabLst>
                <a:tab pos="0" algn="l"/>
              </a:tabLst>
            </a:pPr>
            <a:r>
              <a:rPr lang="es-ES" dirty="0" smtClean="0"/>
              <a:t>Enunciado  directo o cerrado.</a:t>
            </a:r>
          </a:p>
          <a:p>
            <a:pPr marL="609600" indent="-609600">
              <a:buFont typeface="Wingdings" pitchFamily="2" charset="2"/>
              <a:buAutoNum type="arabicPeriod"/>
              <a:tabLst>
                <a:tab pos="0" algn="l"/>
              </a:tabLst>
            </a:pPr>
            <a:r>
              <a:rPr lang="es-ES" dirty="0" smtClean="0"/>
              <a:t>Enunciado de tronco común o incompleto.</a:t>
            </a:r>
          </a:p>
          <a:p>
            <a:pPr marL="609600" indent="-609600">
              <a:buFont typeface="Wingdings" pitchFamily="2" charset="2"/>
              <a:buAutoNum type="arabicPeriod"/>
              <a:tabLst>
                <a:tab pos="0" algn="l"/>
              </a:tabLst>
            </a:pPr>
            <a:r>
              <a:rPr lang="es-ES" dirty="0" smtClean="0"/>
              <a:t>Enunciado con condición previa.  </a:t>
            </a:r>
          </a:p>
          <a:p>
            <a:endParaRPr lang="es-PE" dirty="0"/>
          </a:p>
        </p:txBody>
      </p:sp>
      <p:sp>
        <p:nvSpPr>
          <p:cNvPr id="3" name="2 Título"/>
          <p:cNvSpPr>
            <a:spLocks noGrp="1"/>
          </p:cNvSpPr>
          <p:nvPr>
            <p:ph type="title"/>
          </p:nvPr>
        </p:nvSpPr>
        <p:spPr/>
        <p:txBody>
          <a:bodyPr>
            <a:normAutofit/>
          </a:bodyPr>
          <a:lstStyle/>
          <a:p>
            <a:r>
              <a:rPr lang="es-PE" dirty="0" smtClean="0"/>
              <a:t>Tipos de Enunciado de la pregunta</a:t>
            </a:r>
            <a:endParaRPr lang="es-PE" dirty="0"/>
          </a:p>
        </p:txBody>
      </p:sp>
    </p:spTree>
    <p:extLst>
      <p:ext uri="{BB962C8B-B14F-4D97-AF65-F5344CB8AC3E}">
        <p14:creationId xmlns:p14="http://schemas.microsoft.com/office/powerpoint/2010/main" xmlns="" val="48024078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91881" y="260650"/>
            <a:ext cx="3239792" cy="60932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3 CuadroTexto"/>
          <p:cNvSpPr txBox="1"/>
          <p:nvPr/>
        </p:nvSpPr>
        <p:spPr>
          <a:xfrm>
            <a:off x="1547664" y="2348880"/>
            <a:ext cx="1728192" cy="646331"/>
          </a:xfrm>
          <a:prstGeom prst="rect">
            <a:avLst/>
          </a:prstGeom>
          <a:noFill/>
        </p:spPr>
        <p:txBody>
          <a:bodyPr wrap="square" rtlCol="0">
            <a:spAutoFit/>
          </a:bodyPr>
          <a:lstStyle/>
          <a:p>
            <a:r>
              <a:rPr lang="es-PE" dirty="0"/>
              <a:t>Enseñar Ciencia</a:t>
            </a:r>
          </a:p>
        </p:txBody>
      </p:sp>
    </p:spTree>
    <p:extLst>
      <p:ext uri="{BB962C8B-B14F-4D97-AF65-F5344CB8AC3E}">
        <p14:creationId xmlns:p14="http://schemas.microsoft.com/office/powerpoint/2010/main" xmlns="" val="2534465204"/>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96114" y="-138777"/>
            <a:ext cx="7514035" cy="996010"/>
          </a:xfrm>
        </p:spPr>
        <p:txBody>
          <a:bodyPr/>
          <a:lstStyle/>
          <a:p>
            <a:r>
              <a:rPr lang="es-PE" dirty="0" smtClean="0"/>
              <a:t>Enfoque de Alfabetización Científica</a:t>
            </a:r>
            <a:endParaRPr lang="es-PE" dirty="0"/>
          </a:p>
        </p:txBody>
      </p:sp>
      <p:sp>
        <p:nvSpPr>
          <p:cNvPr id="5" name="4 CuadroTexto"/>
          <p:cNvSpPr txBox="1"/>
          <p:nvPr/>
        </p:nvSpPr>
        <p:spPr>
          <a:xfrm>
            <a:off x="6357950" y="5857892"/>
            <a:ext cx="1875248"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PE" sz="1200" dirty="0"/>
              <a:t>Rutas de Aprendizaje Uso de la Ciencia y la Tecnología</a:t>
            </a:r>
          </a:p>
        </p:txBody>
      </p:sp>
      <p:pic>
        <p:nvPicPr>
          <p:cNvPr id="12185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00166" y="1000108"/>
            <a:ext cx="4954876" cy="51557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32664250"/>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2" cstate="print"/>
          <a:srcRect/>
          <a:stretch>
            <a:fillRect/>
          </a:stretch>
        </p:blipFill>
        <p:spPr bwMode="auto">
          <a:xfrm>
            <a:off x="1464448" y="428606"/>
            <a:ext cx="5750719" cy="5514975"/>
          </a:xfrm>
          <a:prstGeom prst="rect">
            <a:avLst/>
          </a:prstGeom>
          <a:noFill/>
          <a:ln w="9525">
            <a:noFill/>
            <a:miter lim="800000"/>
            <a:headEnd/>
            <a:tailEnd/>
          </a:ln>
        </p:spPr>
      </p:pic>
    </p:spTree>
    <p:extLst>
      <p:ext uri="{BB962C8B-B14F-4D97-AF65-F5344CB8AC3E}">
        <p14:creationId xmlns:p14="http://schemas.microsoft.com/office/powerpoint/2010/main" xmlns="" val="4058773134"/>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2" cstate="print"/>
          <a:srcRect/>
          <a:stretch>
            <a:fillRect/>
          </a:stretch>
        </p:blipFill>
        <p:spPr bwMode="auto">
          <a:xfrm>
            <a:off x="1625183" y="357168"/>
            <a:ext cx="5572164" cy="5996333"/>
          </a:xfrm>
          <a:prstGeom prst="rect">
            <a:avLst/>
          </a:prstGeom>
          <a:noFill/>
          <a:ln w="9525">
            <a:noFill/>
            <a:miter lim="800000"/>
            <a:headEnd/>
            <a:tailEnd/>
          </a:ln>
        </p:spPr>
      </p:pic>
    </p:spTree>
    <p:extLst>
      <p:ext uri="{BB962C8B-B14F-4D97-AF65-F5344CB8AC3E}">
        <p14:creationId xmlns:p14="http://schemas.microsoft.com/office/powerpoint/2010/main" xmlns="" val="3199751768"/>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7" name="Picture 3"/>
          <p:cNvPicPr>
            <a:picLocks noChangeAspect="1" noChangeArrowheads="1"/>
          </p:cNvPicPr>
          <p:nvPr/>
        </p:nvPicPr>
        <p:blipFill>
          <a:blip r:embed="rId2" cstate="print"/>
          <a:srcRect/>
          <a:stretch>
            <a:fillRect/>
          </a:stretch>
        </p:blipFill>
        <p:spPr bwMode="auto">
          <a:xfrm>
            <a:off x="1625183" y="428604"/>
            <a:ext cx="5629275" cy="5657850"/>
          </a:xfrm>
          <a:prstGeom prst="rect">
            <a:avLst/>
          </a:prstGeom>
          <a:noFill/>
          <a:ln w="9525">
            <a:noFill/>
            <a:miter lim="800000"/>
            <a:headEnd/>
            <a:tailEnd/>
          </a:ln>
        </p:spPr>
      </p:pic>
    </p:spTree>
    <p:extLst>
      <p:ext uri="{BB962C8B-B14F-4D97-AF65-F5344CB8AC3E}">
        <p14:creationId xmlns:p14="http://schemas.microsoft.com/office/powerpoint/2010/main" xmlns="" val="420505136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a:stretch>
            <a:fillRect/>
          </a:stretch>
        </p:blipFill>
        <p:spPr bwMode="auto">
          <a:xfrm>
            <a:off x="1678762" y="714356"/>
            <a:ext cx="5536406" cy="5257800"/>
          </a:xfrm>
          <a:prstGeom prst="rect">
            <a:avLst/>
          </a:prstGeom>
          <a:noFill/>
          <a:ln w="9525">
            <a:noFill/>
            <a:miter lim="800000"/>
            <a:headEnd/>
            <a:tailEnd/>
          </a:ln>
        </p:spPr>
      </p:pic>
    </p:spTree>
    <p:extLst>
      <p:ext uri="{BB962C8B-B14F-4D97-AF65-F5344CB8AC3E}">
        <p14:creationId xmlns:p14="http://schemas.microsoft.com/office/powerpoint/2010/main" xmlns="" val="4021830333"/>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dirty="0" smtClean="0"/>
              <a:t>¿Qué debe significar “usar Rutas de Aprendizaje”?</a:t>
            </a:r>
            <a:endParaRPr lang="es-PE" dirty="0"/>
          </a:p>
        </p:txBody>
      </p:sp>
      <p:sp>
        <p:nvSpPr>
          <p:cNvPr id="3" name="2 Marcador de contenido"/>
          <p:cNvSpPr>
            <a:spLocks noGrp="1"/>
          </p:cNvSpPr>
          <p:nvPr>
            <p:ph sz="quarter" idx="1"/>
          </p:nvPr>
        </p:nvSpPr>
        <p:spPr/>
        <p:txBody>
          <a:bodyPr>
            <a:normAutofit fontScale="92500" lnSpcReduction="20000"/>
          </a:bodyPr>
          <a:lstStyle/>
          <a:p>
            <a:pPr>
              <a:lnSpc>
                <a:spcPct val="200000"/>
              </a:lnSpc>
            </a:pPr>
            <a:r>
              <a:rPr lang="es-PE" sz="3600" dirty="0"/>
              <a:t>Aplicar el enfoque de las áreas en el desarrollo de los aprendizaje.</a:t>
            </a:r>
          </a:p>
          <a:p>
            <a:pPr>
              <a:lnSpc>
                <a:spcPct val="200000"/>
              </a:lnSpc>
            </a:pPr>
            <a:r>
              <a:rPr lang="es-PE" sz="3600" dirty="0"/>
              <a:t>Usar Rutas de Aprendizaje para elaborar la Planificación Curricular.</a:t>
            </a:r>
          </a:p>
        </p:txBody>
      </p:sp>
    </p:spTree>
    <p:extLst>
      <p:ext uri="{BB962C8B-B14F-4D97-AF65-F5344CB8AC3E}">
        <p14:creationId xmlns:p14="http://schemas.microsoft.com/office/powerpoint/2010/main" xmlns="" val="1094495822"/>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PE" dirty="0" smtClean="0"/>
              <a:t>Didáctica de las áreas</a:t>
            </a:r>
            <a:endParaRPr lang="es-PE" dirty="0"/>
          </a:p>
        </p:txBody>
      </p:sp>
      <p:sp>
        <p:nvSpPr>
          <p:cNvPr id="5" name="4 Subtítulo"/>
          <p:cNvSpPr>
            <a:spLocks noGrp="1"/>
          </p:cNvSpPr>
          <p:nvPr>
            <p:ph type="subTitle" idx="1"/>
          </p:nvPr>
        </p:nvSpPr>
        <p:spPr/>
        <p:txBody>
          <a:bodyPr/>
          <a:lstStyle/>
          <a:p>
            <a:r>
              <a:rPr lang="es-PE" dirty="0" smtClean="0"/>
              <a:t>Rutas de Aprendizaje</a:t>
            </a:r>
            <a:endParaRPr lang="es-PE" dirty="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PE" sz="2000" dirty="0" smtClean="0"/>
              <a:t>Identifica actividades de aprendizaje para desarrollar capacidades de matemática (inicial) – pregunta ejemplo</a:t>
            </a:r>
            <a:endParaRPr lang="es-PE" sz="2000" dirty="0"/>
          </a:p>
        </p:txBody>
      </p:sp>
      <p:sp>
        <p:nvSpPr>
          <p:cNvPr id="3" name="2 Marcador de contenido"/>
          <p:cNvSpPr>
            <a:spLocks noGrp="1"/>
          </p:cNvSpPr>
          <p:nvPr>
            <p:ph sz="quarter" idx="1"/>
          </p:nvPr>
        </p:nvSpPr>
        <p:spPr/>
        <p:txBody>
          <a:bodyPr>
            <a:normAutofit/>
          </a:bodyPr>
          <a:lstStyle/>
          <a:p>
            <a:r>
              <a:rPr lang="es-PE" sz="1800" dirty="0" smtClean="0"/>
              <a:t>La profesora Martha de inicial, en un colegio en la zona alto andina del país, ha planificado desarrollar la capacidad  “Compara y describe colecciones de objetos utilizando cuantificadores: muchos - pocos, uno – ninguno y otras expresiones propias del medio” (inicial – matemática 4 años) para hacerlo, la actividad de aprendizaje mas adecuada es:</a:t>
            </a:r>
          </a:p>
          <a:p>
            <a:pPr>
              <a:buNone/>
            </a:pPr>
            <a:r>
              <a:rPr lang="es-PE" sz="1800" dirty="0" smtClean="0"/>
              <a:t/>
            </a:r>
            <a:br>
              <a:rPr lang="es-PE" sz="1800" dirty="0" smtClean="0"/>
            </a:br>
            <a:r>
              <a:rPr lang="es-PE" sz="1800" dirty="0" smtClean="0"/>
              <a:t>A.- Dibujar en la pizarra distintas colecciones de objetos para que los estudiantes comparen</a:t>
            </a:r>
            <a:br>
              <a:rPr lang="es-PE" sz="1800" dirty="0" smtClean="0"/>
            </a:br>
            <a:r>
              <a:rPr lang="es-PE" sz="1800" dirty="0" smtClean="0"/>
              <a:t>B.- Usar laminas motivadores con ejemplos de colecciones de objetos, algunos con muchos objetos y otros con pocos objetos</a:t>
            </a:r>
            <a:br>
              <a:rPr lang="es-PE" sz="1800" dirty="0" smtClean="0"/>
            </a:br>
            <a:r>
              <a:rPr lang="es-PE" sz="1800" dirty="0" smtClean="0"/>
              <a:t>C.- Pedir a los estudiantes que traigan objetos de la localidad (piedritas o granos) para que armen sus propias colecciones de objetos</a:t>
            </a:r>
            <a:br>
              <a:rPr lang="es-PE" sz="1800" dirty="0" smtClean="0"/>
            </a:br>
            <a:r>
              <a:rPr lang="es-PE" sz="1800" dirty="0" smtClean="0"/>
              <a:t>D.- Usar los materiales educativos que ha enviado el Ministerio de Educación para educación inicial</a:t>
            </a:r>
          </a:p>
          <a:p>
            <a:pPr>
              <a:buNone/>
            </a:pPr>
            <a:endParaRPr lang="es-PE" sz="2000" dirty="0" smtClean="0"/>
          </a:p>
          <a:p>
            <a:endParaRPr lang="es-PE" sz="2400" dirty="0"/>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PE" sz="2000" dirty="0" smtClean="0"/>
              <a:t>Identifica actividades pertinentes para el desarrollo de las capacidades de comprensión de textos (primaria)</a:t>
            </a:r>
            <a:endParaRPr lang="es-PE" sz="2000" dirty="0"/>
          </a:p>
        </p:txBody>
      </p:sp>
      <p:sp>
        <p:nvSpPr>
          <p:cNvPr id="3" name="2 Marcador de contenido"/>
          <p:cNvSpPr>
            <a:spLocks noGrp="1"/>
          </p:cNvSpPr>
          <p:nvPr>
            <p:ph sz="quarter" idx="1"/>
          </p:nvPr>
        </p:nvSpPr>
        <p:spPr/>
        <p:txBody>
          <a:bodyPr/>
          <a:lstStyle/>
          <a:p>
            <a:r>
              <a:rPr lang="es-PE" dirty="0" smtClean="0"/>
              <a:t>La profesora Rocio desea que sus estudiantes desarrollen la siguiente capacidad: “Comprende textos poéticos y dramáticos distinguiendo las ideas principales; consulta otras fuentes de información para ampliar y contrastar su interpretación”, la actividad (estrategia) mas pertinente para ello es:</a:t>
            </a:r>
          </a:p>
          <a:p>
            <a:pPr>
              <a:buNone/>
            </a:pPr>
            <a:endParaRPr lang="es-PE" dirty="0" smtClean="0"/>
          </a:p>
          <a:p>
            <a:pPr>
              <a:buNone/>
            </a:pPr>
            <a:r>
              <a:rPr lang="es-PE" dirty="0" smtClean="0"/>
              <a:t>A.- Guía de participación</a:t>
            </a:r>
          </a:p>
          <a:p>
            <a:pPr>
              <a:buNone/>
            </a:pPr>
            <a:r>
              <a:rPr lang="es-PE" dirty="0" smtClean="0"/>
              <a:t>B.- Elaboración de resúmenes </a:t>
            </a:r>
          </a:p>
          <a:p>
            <a:pPr>
              <a:buNone/>
            </a:pPr>
            <a:r>
              <a:rPr lang="es-PE" dirty="0" smtClean="0"/>
              <a:t>C.- Transferir información</a:t>
            </a:r>
          </a:p>
          <a:p>
            <a:pPr>
              <a:buNone/>
            </a:pPr>
            <a:r>
              <a:rPr lang="es-PE" dirty="0" smtClean="0"/>
              <a:t>D.- Ficha de personajes</a:t>
            </a:r>
            <a:endParaRPr lang="es-PE"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marL="342900" lvl="1" indent="-342900">
              <a:spcAft>
                <a:spcPts val="400"/>
              </a:spcAft>
              <a:buNone/>
            </a:pPr>
            <a:r>
              <a:rPr lang="es-PE" sz="3600" dirty="0" smtClean="0"/>
              <a:t>	Formula una pregunta y da distintas respuestas de la que solo una es correcta, mientras que las demás son alternativas.</a:t>
            </a:r>
          </a:p>
          <a:p>
            <a:endParaRPr lang="es-PE" sz="3600" dirty="0"/>
          </a:p>
        </p:txBody>
      </p:sp>
      <p:sp>
        <p:nvSpPr>
          <p:cNvPr id="3" name="2 Título"/>
          <p:cNvSpPr>
            <a:spLocks noGrp="1"/>
          </p:cNvSpPr>
          <p:nvPr>
            <p:ph type="title"/>
          </p:nvPr>
        </p:nvSpPr>
        <p:spPr/>
        <p:txBody>
          <a:bodyPr/>
          <a:lstStyle/>
          <a:p>
            <a:r>
              <a:rPr lang="es-PE" dirty="0" smtClean="0"/>
              <a:t>Enunciado directo</a:t>
            </a:r>
            <a:endParaRPr lang="es-PE" dirty="0"/>
          </a:p>
        </p:txBody>
      </p:sp>
    </p:spTree>
    <p:extLst>
      <p:ext uri="{BB962C8B-B14F-4D97-AF65-F5344CB8AC3E}">
        <p14:creationId xmlns:p14="http://schemas.microsoft.com/office/powerpoint/2010/main" xmlns="" val="4037078722"/>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PE" sz="2000" dirty="0" smtClean="0"/>
              <a:t>Identifica en situaciones de aula, estrategias metodológicas que favorecen el proceso de construcción de aprendizajes (secundaria)</a:t>
            </a:r>
            <a:endParaRPr lang="es-PE" sz="2000" dirty="0"/>
          </a:p>
        </p:txBody>
      </p:sp>
      <p:sp>
        <p:nvSpPr>
          <p:cNvPr id="3" name="2 Marcador de contenido"/>
          <p:cNvSpPr>
            <a:spLocks noGrp="1"/>
          </p:cNvSpPr>
          <p:nvPr>
            <p:ph sz="quarter" idx="1"/>
          </p:nvPr>
        </p:nvSpPr>
        <p:spPr/>
        <p:txBody>
          <a:bodyPr>
            <a:normAutofit lnSpcReduction="10000"/>
          </a:bodyPr>
          <a:lstStyle/>
          <a:p>
            <a:r>
              <a:rPr lang="es-PE" dirty="0" smtClean="0"/>
              <a:t>La profesora Mireya busca desarrollar en sus estudiantes la capacidad: “Resuelve problemas que implican el cálculo sistemático o con fórmulas del perímetro o del área de figuras geométricas planas”, para lograrlo las actividades mas pertinentes son:</a:t>
            </a:r>
          </a:p>
          <a:p>
            <a:r>
              <a:rPr lang="es-PE" dirty="0" smtClean="0"/>
              <a:t>A.- presentar las formulas para el calculo de áreas y perímetros.</a:t>
            </a:r>
          </a:p>
          <a:p>
            <a:r>
              <a:rPr lang="es-PE" dirty="0" smtClean="0"/>
              <a:t>B.-hacer que los estudiantes “calculen” el área y el perímetro del aula. </a:t>
            </a:r>
          </a:p>
          <a:p>
            <a:r>
              <a:rPr lang="es-PE" dirty="0" smtClean="0"/>
              <a:t>C.- un Taller Matemático acerca de calculo de áreas</a:t>
            </a:r>
          </a:p>
          <a:p>
            <a:r>
              <a:rPr lang="es-PE" dirty="0" smtClean="0"/>
              <a:t>D.- elaborar un plano a escala del aula</a:t>
            </a:r>
            <a:endParaRPr lang="es-PE" dirty="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PE" dirty="0" smtClean="0"/>
              <a:t>Enfoques Pedagógicos</a:t>
            </a:r>
            <a:endParaRPr lang="es-PE" dirty="0"/>
          </a:p>
        </p:txBody>
      </p:sp>
      <p:sp>
        <p:nvSpPr>
          <p:cNvPr id="3" name="2 Subtítulo"/>
          <p:cNvSpPr>
            <a:spLocks noGrp="1"/>
          </p:cNvSpPr>
          <p:nvPr>
            <p:ph type="subTitle" idx="1"/>
          </p:nvPr>
        </p:nvSpPr>
        <p:spPr/>
        <p:txBody>
          <a:bodyPr/>
          <a:lstStyle/>
          <a:p>
            <a:r>
              <a:rPr lang="es-PE" dirty="0" smtClean="0"/>
              <a:t>Siglo XXI</a:t>
            </a:r>
            <a:endParaRPr lang="es-PE" dirty="0"/>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PE" dirty="0" smtClean="0"/>
              <a:t>Pedagogía Critica</a:t>
            </a:r>
            <a:endParaRPr lang="es-PE" dirty="0"/>
          </a:p>
        </p:txBody>
      </p:sp>
      <p:sp>
        <p:nvSpPr>
          <p:cNvPr id="5" name="4 Subtítulo"/>
          <p:cNvSpPr>
            <a:spLocks noGrp="1"/>
          </p:cNvSpPr>
          <p:nvPr>
            <p:ph type="subTitle" idx="1"/>
          </p:nvPr>
        </p:nvSpPr>
        <p:spPr/>
        <p:txBody>
          <a:bodyPr/>
          <a:lstStyle/>
          <a:p>
            <a:r>
              <a:rPr lang="es-PE" dirty="0" smtClean="0"/>
              <a:t>Enfoque socio critico</a:t>
            </a:r>
            <a:endParaRPr lang="es-PE" dirty="0"/>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Enfoque </a:t>
            </a:r>
            <a:r>
              <a:rPr lang="es-ES_tradnl" dirty="0" err="1" smtClean="0"/>
              <a:t>sociocrítico</a:t>
            </a:r>
            <a:endParaRPr lang="es-PE" dirty="0"/>
          </a:p>
        </p:txBody>
      </p:sp>
      <p:sp>
        <p:nvSpPr>
          <p:cNvPr id="4" name="3 Marcador de contenido"/>
          <p:cNvSpPr>
            <a:spLocks noGrp="1"/>
          </p:cNvSpPr>
          <p:nvPr>
            <p:ph sz="quarter" idx="1"/>
          </p:nvPr>
        </p:nvSpPr>
        <p:spPr>
          <a:xfrm>
            <a:off x="457200" y="1600200"/>
            <a:ext cx="4471990" cy="4572000"/>
          </a:xfrm>
        </p:spPr>
        <p:txBody>
          <a:bodyPr>
            <a:noAutofit/>
          </a:bodyPr>
          <a:lstStyle/>
          <a:p>
            <a:r>
              <a:rPr lang="es-PE" sz="2800" dirty="0" smtClean="0"/>
              <a:t>El </a:t>
            </a:r>
            <a:r>
              <a:rPr lang="es-PE" sz="2800" b="1" dirty="0" smtClean="0"/>
              <a:t>enfoque socio crítico</a:t>
            </a:r>
            <a:r>
              <a:rPr lang="es-PE" sz="2800" dirty="0" smtClean="0"/>
              <a:t> intenta superar visiones positivistas e interpretativas para llegar a planteamientos que buscan la transformación social, cultural, política o educativa </a:t>
            </a:r>
            <a:r>
              <a:rPr lang="es-PE" sz="2800" b="1" dirty="0" smtClean="0"/>
              <a:t>(criticar la realidad)</a:t>
            </a:r>
            <a:r>
              <a:rPr lang="es-PE" sz="2800" dirty="0" smtClean="0"/>
              <a:t>.</a:t>
            </a:r>
            <a:endParaRPr lang="es-PE" sz="2800" dirty="0"/>
          </a:p>
        </p:txBody>
      </p:sp>
      <p:pic>
        <p:nvPicPr>
          <p:cNvPr id="10242" name="Picture 2" descr="http://1.bp.blogspot.com/_MMh90YM1tXE/S8jxyJpWffI/AAAAAAAAABU/QoHGKnpurc8/s320/sociedad.jpg"/>
          <p:cNvPicPr>
            <a:picLocks noChangeAspect="1" noChangeArrowheads="1"/>
          </p:cNvPicPr>
          <p:nvPr/>
        </p:nvPicPr>
        <p:blipFill>
          <a:blip r:embed="rId2"/>
          <a:srcRect/>
          <a:stretch>
            <a:fillRect/>
          </a:stretch>
        </p:blipFill>
        <p:spPr bwMode="auto">
          <a:xfrm>
            <a:off x="5214942" y="1857364"/>
            <a:ext cx="3321708" cy="2786082"/>
          </a:xfrm>
          <a:prstGeom prst="rect">
            <a:avLst/>
          </a:prstGeom>
          <a:noFill/>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Pedagogía critica</a:t>
            </a:r>
            <a:endParaRPr lang="es-PE" dirty="0"/>
          </a:p>
        </p:txBody>
      </p:sp>
      <p:sp>
        <p:nvSpPr>
          <p:cNvPr id="3" name="2 Marcador de contenido"/>
          <p:cNvSpPr>
            <a:spLocks noGrp="1"/>
          </p:cNvSpPr>
          <p:nvPr>
            <p:ph sz="quarter" idx="1"/>
          </p:nvPr>
        </p:nvSpPr>
        <p:spPr/>
        <p:txBody>
          <a:bodyPr>
            <a:normAutofit/>
          </a:bodyPr>
          <a:lstStyle/>
          <a:p>
            <a:r>
              <a:rPr lang="es-PE" sz="2800" dirty="0" smtClean="0"/>
              <a:t>Propone que a través de la practica los estudiantes alcancen una </a:t>
            </a:r>
            <a:r>
              <a:rPr lang="es-PE" sz="2800" b="1" dirty="0" smtClean="0"/>
              <a:t>conciencia critica </a:t>
            </a:r>
            <a:r>
              <a:rPr lang="es-PE" sz="2800" dirty="0" smtClean="0"/>
              <a:t>dentro de su </a:t>
            </a:r>
            <a:r>
              <a:rPr lang="es-PE" sz="2800" b="1" dirty="0" smtClean="0"/>
              <a:t>sociedad</a:t>
            </a:r>
            <a:r>
              <a:rPr lang="es-PE" sz="2800" dirty="0" smtClean="0"/>
              <a:t>.</a:t>
            </a:r>
            <a:endParaRPr lang="es-PE" sz="2800" dirty="0"/>
          </a:p>
        </p:txBody>
      </p:sp>
      <p:pic>
        <p:nvPicPr>
          <p:cNvPr id="177154" name="Picture 2" descr="http://m1.paperblog.com/i/3/38565/sobre-pedagogia-critica-L-1.jpeg"/>
          <p:cNvPicPr>
            <a:picLocks noChangeAspect="1" noChangeArrowheads="1"/>
          </p:cNvPicPr>
          <p:nvPr/>
        </p:nvPicPr>
        <p:blipFill>
          <a:blip r:embed="rId2"/>
          <a:srcRect/>
          <a:stretch>
            <a:fillRect/>
          </a:stretch>
        </p:blipFill>
        <p:spPr bwMode="auto">
          <a:xfrm>
            <a:off x="4286248" y="1714488"/>
            <a:ext cx="4248348" cy="3000396"/>
          </a:xfrm>
          <a:prstGeom prst="rect">
            <a:avLst/>
          </a:prstGeom>
          <a:noFill/>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PE" dirty="0" smtClean="0"/>
              <a:t>Características de la Pedagogía Critica</a:t>
            </a:r>
            <a:endParaRPr lang="es-PE" dirty="0"/>
          </a:p>
        </p:txBody>
      </p:sp>
      <p:sp>
        <p:nvSpPr>
          <p:cNvPr id="6" name="5 Marcador de contenido"/>
          <p:cNvSpPr>
            <a:spLocks noGrp="1"/>
          </p:cNvSpPr>
          <p:nvPr>
            <p:ph sz="quarter" idx="1"/>
          </p:nvPr>
        </p:nvSpPr>
        <p:spPr/>
        <p:txBody>
          <a:bodyPr>
            <a:normAutofit fontScale="92500" lnSpcReduction="10000"/>
          </a:bodyPr>
          <a:lstStyle/>
          <a:p>
            <a:r>
              <a:rPr lang="es-PE" dirty="0" smtClean="0"/>
              <a:t>Es necesaria la </a:t>
            </a:r>
            <a:r>
              <a:rPr lang="es-PE" b="1" dirty="0" smtClean="0"/>
              <a:t>formación de la autoconciencia </a:t>
            </a:r>
            <a:r>
              <a:rPr lang="es-PE" dirty="0" smtClean="0"/>
              <a:t>para lograr crear un proceso de construcción de significados apoyados en las experiencias personales.</a:t>
            </a:r>
          </a:p>
          <a:p>
            <a:endParaRPr lang="es-PE" dirty="0" smtClean="0"/>
          </a:p>
          <a:p>
            <a:r>
              <a:rPr lang="es-PE" dirty="0" smtClean="0"/>
              <a:t>Está encaminada a la </a:t>
            </a:r>
            <a:r>
              <a:rPr lang="es-PE" b="1" dirty="0" smtClean="0"/>
              <a:t>transformación social </a:t>
            </a:r>
            <a:r>
              <a:rPr lang="es-PE" dirty="0" smtClean="0"/>
              <a:t>en beneficio de los más débiles. La educación debe considerar las desigualdades sociales existentes en el mundo globalizado, así como adquirir un compromiso con la justicia y la equidad.</a:t>
            </a:r>
          </a:p>
          <a:p>
            <a:endParaRPr lang="es-PE" dirty="0" smtClean="0"/>
          </a:p>
          <a:p>
            <a:r>
              <a:rPr lang="es-PE" dirty="0" smtClean="0"/>
              <a:t>Debe permitir a los profesores, y a la comunidad educativa en general, </a:t>
            </a:r>
            <a:r>
              <a:rPr lang="es-PE" b="1" dirty="0" smtClean="0"/>
              <a:t>identificar sus limitaciones y potenciar sus capacidades</a:t>
            </a:r>
            <a:r>
              <a:rPr lang="es-PE" dirty="0" smtClean="0"/>
              <a:t> de tal forma que éstas sean la base para la </a:t>
            </a:r>
            <a:r>
              <a:rPr lang="es-PE" dirty="0" err="1" smtClean="0"/>
              <a:t>autosuperación</a:t>
            </a:r>
            <a:r>
              <a:rPr lang="es-PE" dirty="0" smtClean="0"/>
              <a:t>.</a:t>
            </a:r>
            <a:endParaRPr lang="es-PE" dirty="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Enfoque </a:t>
            </a:r>
            <a:r>
              <a:rPr lang="es-ES_tradnl" dirty="0" err="1" smtClean="0"/>
              <a:t>sociocrítico</a:t>
            </a:r>
            <a:r>
              <a:rPr lang="es-ES_tradnl" dirty="0" smtClean="0"/>
              <a:t>: </a:t>
            </a:r>
            <a:br>
              <a:rPr lang="es-ES_tradnl" dirty="0" smtClean="0"/>
            </a:br>
            <a:r>
              <a:rPr lang="es-ES_tradnl" dirty="0" smtClean="0"/>
              <a:t>Principales Exponentes</a:t>
            </a:r>
            <a:endParaRPr lang="es-PE" dirty="0"/>
          </a:p>
        </p:txBody>
      </p:sp>
      <p:sp>
        <p:nvSpPr>
          <p:cNvPr id="6" name="5 Marcador de contenido"/>
          <p:cNvSpPr>
            <a:spLocks noGrp="1"/>
          </p:cNvSpPr>
          <p:nvPr>
            <p:ph sz="quarter" idx="1"/>
          </p:nvPr>
        </p:nvSpPr>
        <p:spPr/>
        <p:txBody>
          <a:bodyPr/>
          <a:lstStyle/>
          <a:p>
            <a:r>
              <a:rPr lang="es-ES_tradnl" dirty="0" smtClean="0"/>
              <a:t>Henry </a:t>
            </a:r>
            <a:r>
              <a:rPr lang="es-ES_tradnl" dirty="0" err="1" smtClean="0"/>
              <a:t>Giroux</a:t>
            </a:r>
            <a:r>
              <a:rPr lang="es-ES_tradnl" dirty="0" smtClean="0"/>
              <a:t> (pedagogía crítica) </a:t>
            </a:r>
          </a:p>
          <a:p>
            <a:pPr>
              <a:buNone/>
            </a:pPr>
            <a:endParaRPr lang="es-ES_tradnl" dirty="0" smtClean="0"/>
          </a:p>
          <a:p>
            <a:r>
              <a:rPr lang="es-ES_tradnl" dirty="0" smtClean="0"/>
              <a:t>Michael Apple (ideología y currículum, currículo oculto, escuelas democráticas) </a:t>
            </a:r>
          </a:p>
          <a:p>
            <a:pPr>
              <a:buNone/>
            </a:pPr>
            <a:endParaRPr lang="es-ES_tradnl" dirty="0" smtClean="0"/>
          </a:p>
          <a:p>
            <a:r>
              <a:rPr lang="es-ES_tradnl" dirty="0" smtClean="0"/>
              <a:t>Thomas </a:t>
            </a:r>
            <a:r>
              <a:rPr lang="es-ES_tradnl" dirty="0" err="1" smtClean="0"/>
              <a:t>Popkewitz</a:t>
            </a:r>
            <a:r>
              <a:rPr lang="es-ES_tradnl" dirty="0" smtClean="0"/>
              <a:t> (sociología política de las reformas educativas, investigación educativa). </a:t>
            </a:r>
            <a:endParaRPr lang="es-PE" dirty="0" smtClean="0"/>
          </a:p>
          <a:p>
            <a:endParaRPr lang="es-PE" dirty="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Henry </a:t>
            </a:r>
            <a:r>
              <a:rPr lang="es-ES_tradnl" dirty="0" err="1" smtClean="0"/>
              <a:t>Giroux</a:t>
            </a:r>
            <a:endParaRPr lang="es-PE" dirty="0"/>
          </a:p>
        </p:txBody>
      </p:sp>
      <p:sp>
        <p:nvSpPr>
          <p:cNvPr id="4" name="3 Marcador de contenido"/>
          <p:cNvSpPr>
            <a:spLocks noGrp="1"/>
          </p:cNvSpPr>
          <p:nvPr>
            <p:ph sz="quarter" idx="1"/>
          </p:nvPr>
        </p:nvSpPr>
        <p:spPr>
          <a:xfrm>
            <a:off x="457200" y="1600200"/>
            <a:ext cx="4543428" cy="4572000"/>
          </a:xfrm>
        </p:spPr>
        <p:txBody>
          <a:bodyPr>
            <a:normAutofit/>
          </a:bodyPr>
          <a:lstStyle/>
          <a:p>
            <a:r>
              <a:rPr lang="es-PE" sz="2000" dirty="0" smtClean="0"/>
              <a:t>Crítico cultural </a:t>
            </a:r>
            <a:r>
              <a:rPr lang="es-PE" sz="2000" dirty="0" smtClean="0">
                <a:hlinkClick r:id="rId2"/>
              </a:rPr>
              <a:t>estadounidense</a:t>
            </a:r>
            <a:r>
              <a:rPr lang="es-PE" sz="2000" dirty="0" smtClean="0"/>
              <a:t> y uno de los teóricos fundadores de la </a:t>
            </a:r>
            <a:r>
              <a:rPr lang="es-PE" sz="2000" dirty="0" smtClean="0">
                <a:hlinkClick r:id="rId3"/>
              </a:rPr>
              <a:t>pedagogía crítica</a:t>
            </a:r>
            <a:r>
              <a:rPr lang="es-PE" sz="2000" dirty="0" smtClean="0"/>
              <a:t>.</a:t>
            </a:r>
          </a:p>
          <a:p>
            <a:pPr>
              <a:buNone/>
            </a:pPr>
            <a:endParaRPr lang="es-PE" sz="2000" dirty="0" smtClean="0"/>
          </a:p>
          <a:p>
            <a:r>
              <a:rPr lang="es-PE" sz="2000" dirty="0" smtClean="0"/>
              <a:t>Es bien conocido por sus trabajos pioneros en </a:t>
            </a:r>
            <a:r>
              <a:rPr lang="es-PE" sz="2000" dirty="0" smtClean="0">
                <a:hlinkClick r:id="rId4"/>
              </a:rPr>
              <a:t>pedagogía</a:t>
            </a:r>
            <a:r>
              <a:rPr lang="es-PE" sz="2000" dirty="0" smtClean="0"/>
              <a:t>  pública, </a:t>
            </a:r>
            <a:r>
              <a:rPr lang="es-PE" sz="2000" dirty="0" smtClean="0">
                <a:hlinkClick r:id="rId5"/>
              </a:rPr>
              <a:t>estudios culturales</a:t>
            </a:r>
            <a:r>
              <a:rPr lang="es-PE" sz="2000" dirty="0" smtClean="0"/>
              <a:t>, estudios juveniles, </a:t>
            </a:r>
            <a:r>
              <a:rPr lang="es-PE" sz="2000" dirty="0" smtClean="0">
                <a:hlinkClick r:id="rId6"/>
              </a:rPr>
              <a:t>enseñanza superior</a:t>
            </a:r>
            <a:r>
              <a:rPr lang="es-PE" sz="2000" dirty="0" smtClean="0"/>
              <a:t>, estudios acerca de los </a:t>
            </a:r>
            <a:r>
              <a:rPr lang="es-PE" sz="2000" dirty="0" smtClean="0">
                <a:hlinkClick r:id="rId7"/>
              </a:rPr>
              <a:t>medios de comunicación</a:t>
            </a:r>
            <a:r>
              <a:rPr lang="es-PE" sz="2000" dirty="0" smtClean="0"/>
              <a:t>, y la </a:t>
            </a:r>
            <a:r>
              <a:rPr lang="es-PE" sz="2000" dirty="0" smtClean="0">
                <a:hlinkClick r:id="rId8"/>
              </a:rPr>
              <a:t>teoría crítica</a:t>
            </a:r>
            <a:r>
              <a:rPr lang="es-PE" sz="2000" dirty="0" smtClean="0"/>
              <a:t>.</a:t>
            </a:r>
            <a:endParaRPr lang="es-PE" sz="2000" dirty="0"/>
          </a:p>
        </p:txBody>
      </p:sp>
      <p:pic>
        <p:nvPicPr>
          <p:cNvPr id="122882" name="Picture 2" descr="http://1.bp.blogspot.com/_RakAQaoPcJI/SxNNCAaL9-I/AAAAAAAAADk/bSYANhgE92g/s1600/Giroux3.GIF"/>
          <p:cNvPicPr>
            <a:picLocks noChangeAspect="1" noChangeArrowheads="1"/>
          </p:cNvPicPr>
          <p:nvPr/>
        </p:nvPicPr>
        <p:blipFill>
          <a:blip r:embed="rId9"/>
          <a:srcRect/>
          <a:stretch>
            <a:fillRect/>
          </a:stretch>
        </p:blipFill>
        <p:spPr bwMode="auto">
          <a:xfrm>
            <a:off x="5643570" y="1285860"/>
            <a:ext cx="2932098" cy="4286280"/>
          </a:xfrm>
          <a:prstGeom prst="rect">
            <a:avLst/>
          </a:prstGeom>
          <a:noFill/>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928662" y="1285860"/>
            <a:ext cx="6858048" cy="452431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lnSpc>
                <a:spcPct val="150000"/>
              </a:lnSpc>
            </a:pPr>
            <a:r>
              <a:rPr lang="es-PE" sz="2400" dirty="0" smtClean="0"/>
              <a:t>“El propósito de la contextualización en la educación es comprender que la realidad influye en el individuo, pero que el individuo también tiene la posibilidad de actuar sobre ésta, con el fin de transformarla para mejorarla.”</a:t>
            </a:r>
          </a:p>
          <a:p>
            <a:pPr algn="ctr">
              <a:lnSpc>
                <a:spcPct val="150000"/>
              </a:lnSpc>
            </a:pPr>
            <a:endParaRPr lang="es-PE" sz="2400" dirty="0" smtClean="0"/>
          </a:p>
          <a:p>
            <a:pPr algn="r">
              <a:lnSpc>
                <a:spcPct val="150000"/>
              </a:lnSpc>
            </a:pPr>
            <a:r>
              <a:rPr lang="es-PE" sz="2400" dirty="0" smtClean="0"/>
              <a:t>(H.G.)</a:t>
            </a:r>
            <a:endParaRPr lang="es-PE" sz="2400" dirty="0"/>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descr="http://alamierdalaforma.files.wordpress.com/2010/09/9789682317927.jpg"/>
          <p:cNvPicPr>
            <a:picLocks noChangeAspect="1" noChangeArrowheads="1"/>
          </p:cNvPicPr>
          <p:nvPr/>
        </p:nvPicPr>
        <p:blipFill>
          <a:blip r:embed="rId2"/>
          <a:srcRect/>
          <a:stretch>
            <a:fillRect/>
          </a:stretch>
        </p:blipFill>
        <p:spPr bwMode="auto">
          <a:xfrm>
            <a:off x="4643438" y="1000108"/>
            <a:ext cx="3357586" cy="5291557"/>
          </a:xfrm>
          <a:prstGeom prst="rect">
            <a:avLst/>
          </a:prstGeom>
        </p:spPr>
        <p:style>
          <a:lnRef idx="2">
            <a:schemeClr val="accent2"/>
          </a:lnRef>
          <a:fillRef idx="1">
            <a:schemeClr val="lt1"/>
          </a:fillRef>
          <a:effectRef idx="0">
            <a:schemeClr val="accent2"/>
          </a:effectRef>
          <a:fontRef idx="minor">
            <a:schemeClr val="dk1"/>
          </a:fontRef>
        </p:style>
      </p:pic>
      <p:pic>
        <p:nvPicPr>
          <p:cNvPr id="125958" name="Picture 6" descr="https://encrypted-tbn3.gstatic.com/images?q=tbn:ANd9GcSVdkVCOhOF0kk3DD9VaGLRXhicXKtgUKpI0d55m3HNIqbQXsmP"/>
          <p:cNvPicPr>
            <a:picLocks noChangeAspect="1" noChangeArrowheads="1"/>
          </p:cNvPicPr>
          <p:nvPr/>
        </p:nvPicPr>
        <p:blipFill>
          <a:blip r:embed="rId3"/>
          <a:srcRect/>
          <a:stretch>
            <a:fillRect/>
          </a:stretch>
        </p:blipFill>
        <p:spPr bwMode="auto">
          <a:xfrm>
            <a:off x="714348" y="642918"/>
            <a:ext cx="3071834" cy="4616144"/>
          </a:xfrm>
          <a:prstGeom prst="rect">
            <a:avLst/>
          </a:prstGeom>
        </p:spPr>
        <p:style>
          <a:lnRef idx="2">
            <a:schemeClr val="accent1"/>
          </a:lnRef>
          <a:fillRef idx="1">
            <a:schemeClr val="lt1"/>
          </a:fillRef>
          <a:effectRef idx="0">
            <a:schemeClr val="accent1"/>
          </a:effectRef>
          <a:fontRef idx="minor">
            <a:schemeClr val="dk1"/>
          </a:fontRef>
        </p:style>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a:buNone/>
            </a:pPr>
            <a:endParaRPr lang="es-PE" dirty="0" smtClean="0"/>
          </a:p>
          <a:p>
            <a:pPr>
              <a:buNone/>
            </a:pPr>
            <a:r>
              <a:rPr lang="es-PE" dirty="0" smtClean="0"/>
              <a:t>¿Quién propuso la génesis de la “zona de desarrollo próximo”?</a:t>
            </a:r>
          </a:p>
          <a:p>
            <a:pPr>
              <a:buNone/>
            </a:pPr>
            <a:endParaRPr lang="es-PE" dirty="0" smtClean="0"/>
          </a:p>
          <a:p>
            <a:pPr marL="514350" indent="-514350">
              <a:buFont typeface="+mj-lt"/>
              <a:buAutoNum type="alphaUcPeriod"/>
            </a:pPr>
            <a:r>
              <a:rPr lang="es-PE" dirty="0" err="1" smtClean="0"/>
              <a:t>Vygotsky</a:t>
            </a:r>
            <a:endParaRPr lang="es-PE" dirty="0" smtClean="0"/>
          </a:p>
          <a:p>
            <a:pPr marL="514350" indent="-514350">
              <a:buFont typeface="+mj-lt"/>
              <a:buAutoNum type="alphaUcPeriod"/>
            </a:pPr>
            <a:r>
              <a:rPr lang="es-PE" dirty="0" err="1" smtClean="0"/>
              <a:t>Piaget</a:t>
            </a:r>
            <a:endParaRPr lang="es-PE" dirty="0" smtClean="0"/>
          </a:p>
          <a:p>
            <a:pPr marL="514350" indent="-514350">
              <a:buFont typeface="+mj-lt"/>
              <a:buAutoNum type="alphaUcPeriod"/>
            </a:pPr>
            <a:r>
              <a:rPr lang="es-PE" dirty="0" err="1" smtClean="0"/>
              <a:t>Bandura</a:t>
            </a:r>
            <a:endParaRPr lang="es-PE" dirty="0" smtClean="0"/>
          </a:p>
          <a:p>
            <a:pPr marL="514350" indent="-514350">
              <a:buFont typeface="+mj-lt"/>
              <a:buAutoNum type="alphaUcPeriod"/>
            </a:pPr>
            <a:r>
              <a:rPr lang="es-PE" dirty="0" err="1" smtClean="0"/>
              <a:t>Ausbel</a:t>
            </a:r>
            <a:endParaRPr lang="es-PE" dirty="0"/>
          </a:p>
        </p:txBody>
      </p:sp>
      <p:sp>
        <p:nvSpPr>
          <p:cNvPr id="3" name="2 Título"/>
          <p:cNvSpPr>
            <a:spLocks noGrp="1"/>
          </p:cNvSpPr>
          <p:nvPr>
            <p:ph type="title"/>
          </p:nvPr>
        </p:nvSpPr>
        <p:spPr/>
        <p:txBody>
          <a:bodyPr/>
          <a:lstStyle/>
          <a:p>
            <a:r>
              <a:rPr lang="es-PE" dirty="0" smtClean="0"/>
              <a:t>Ejemplo de Enunciado Directo</a:t>
            </a:r>
            <a:endParaRPr lang="es-PE" dirty="0"/>
          </a:p>
        </p:txBody>
      </p:sp>
    </p:spTree>
    <p:extLst>
      <p:ext uri="{BB962C8B-B14F-4D97-AF65-F5344CB8AC3E}">
        <p14:creationId xmlns:p14="http://schemas.microsoft.com/office/powerpoint/2010/main" xmlns="" val="184589077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Michael Apple</a:t>
            </a:r>
            <a:endParaRPr lang="es-PE" dirty="0"/>
          </a:p>
        </p:txBody>
      </p:sp>
      <p:sp>
        <p:nvSpPr>
          <p:cNvPr id="3" name="2 Marcador de contenido"/>
          <p:cNvSpPr>
            <a:spLocks noGrp="1"/>
          </p:cNvSpPr>
          <p:nvPr>
            <p:ph sz="quarter" idx="1"/>
          </p:nvPr>
        </p:nvSpPr>
        <p:spPr>
          <a:xfrm>
            <a:off x="457200" y="1600200"/>
            <a:ext cx="4257676" cy="4873752"/>
          </a:xfrm>
        </p:spPr>
        <p:txBody>
          <a:bodyPr>
            <a:normAutofit/>
          </a:bodyPr>
          <a:lstStyle/>
          <a:p>
            <a:r>
              <a:rPr lang="es-PE" dirty="0" smtClean="0"/>
              <a:t>Educador y sociólogo de la educación estadounidense. </a:t>
            </a:r>
          </a:p>
          <a:p>
            <a:r>
              <a:rPr lang="es-PE" dirty="0" smtClean="0"/>
              <a:t>Su obra ha sido de gran influencia en la </a:t>
            </a:r>
            <a:r>
              <a:rPr lang="es-PE" dirty="0" smtClean="0">
                <a:hlinkClick r:id="rId2" tooltip="Pedagogía Crítica"/>
              </a:rPr>
              <a:t>Pedagogía Crítica</a:t>
            </a:r>
            <a:r>
              <a:rPr lang="es-PE" dirty="0" smtClean="0"/>
              <a:t>:  estudios sobre ideología y currículum y el desarrollo de escuelas democráticas. </a:t>
            </a:r>
          </a:p>
          <a:p>
            <a:r>
              <a:rPr lang="es-PE" dirty="0" smtClean="0"/>
              <a:t>Es muy crítico con los principios de la educación neoliberal. </a:t>
            </a:r>
          </a:p>
          <a:p>
            <a:endParaRPr lang="es-PE" dirty="0"/>
          </a:p>
        </p:txBody>
      </p:sp>
      <p:pic>
        <p:nvPicPr>
          <p:cNvPr id="131074" name="Picture 2" descr="http://www.virtual.unq.edu.ar/sites/default/files/com_data/Novedades/imagenes/apple%5B1%5D.jpg"/>
          <p:cNvPicPr>
            <a:picLocks noChangeAspect="1" noChangeArrowheads="1"/>
          </p:cNvPicPr>
          <p:nvPr/>
        </p:nvPicPr>
        <p:blipFill>
          <a:blip r:embed="rId3"/>
          <a:srcRect/>
          <a:stretch>
            <a:fillRect/>
          </a:stretch>
        </p:blipFill>
        <p:spPr bwMode="auto">
          <a:xfrm>
            <a:off x="5357818" y="1071546"/>
            <a:ext cx="3000396" cy="4401526"/>
          </a:xfrm>
          <a:prstGeom prst="rect">
            <a:avLst/>
          </a:prstGeom>
          <a:noFill/>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Michael Apple</a:t>
            </a:r>
            <a:endParaRPr lang="es-PE" dirty="0"/>
          </a:p>
        </p:txBody>
      </p:sp>
      <p:sp>
        <p:nvSpPr>
          <p:cNvPr id="3" name="2 Marcador de contenido"/>
          <p:cNvSpPr>
            <a:spLocks noGrp="1"/>
          </p:cNvSpPr>
          <p:nvPr>
            <p:ph sz="quarter" idx="1"/>
          </p:nvPr>
        </p:nvSpPr>
        <p:spPr>
          <a:xfrm>
            <a:off x="457200" y="1600200"/>
            <a:ext cx="4543428" cy="4873752"/>
          </a:xfrm>
        </p:spPr>
        <p:txBody>
          <a:bodyPr>
            <a:normAutofit/>
          </a:bodyPr>
          <a:lstStyle/>
          <a:p>
            <a:r>
              <a:rPr lang="es-PE" dirty="0" smtClean="0"/>
              <a:t>Sus investigaciones parten de algunas preguntas básicas como: </a:t>
            </a:r>
            <a:br>
              <a:rPr lang="es-PE" dirty="0" smtClean="0"/>
            </a:br>
            <a:endParaRPr lang="es-PE" dirty="0" smtClean="0"/>
          </a:p>
          <a:p>
            <a:pPr>
              <a:buNone/>
            </a:pPr>
            <a:r>
              <a:rPr lang="es-PE" dirty="0" smtClean="0"/>
              <a:t>	</a:t>
            </a:r>
            <a:r>
              <a:rPr lang="es-PE" sz="1800" b="1" dirty="0" smtClean="0"/>
              <a:t>¿De quién es el conocimiento que se enseña y de quién no?</a:t>
            </a:r>
          </a:p>
          <a:p>
            <a:pPr>
              <a:buNone/>
            </a:pPr>
            <a:r>
              <a:rPr lang="es-PE" sz="1800" b="1" dirty="0" smtClean="0"/>
              <a:t> </a:t>
            </a:r>
            <a:br>
              <a:rPr lang="es-PE" sz="1800" b="1" dirty="0" smtClean="0"/>
            </a:br>
            <a:r>
              <a:rPr lang="es-PE" sz="1800" b="1" dirty="0" smtClean="0"/>
              <a:t>¿Quién se beneficia de la educación y quién no?</a:t>
            </a:r>
          </a:p>
          <a:p>
            <a:pPr>
              <a:buNone/>
            </a:pPr>
            <a:r>
              <a:rPr lang="es-PE" sz="1800" b="1" dirty="0" smtClean="0"/>
              <a:t> </a:t>
            </a:r>
            <a:br>
              <a:rPr lang="es-PE" sz="1800" b="1" dirty="0" smtClean="0"/>
            </a:br>
            <a:r>
              <a:rPr lang="es-PE" sz="1800" b="1" dirty="0" smtClean="0"/>
              <a:t>¿Qué podemos hacer para que la escuela sea más crítica y más democrática?.</a:t>
            </a:r>
            <a:endParaRPr lang="es-PE" b="1" dirty="0" smtClean="0"/>
          </a:p>
          <a:p>
            <a:endParaRPr lang="es-PE" dirty="0"/>
          </a:p>
        </p:txBody>
      </p:sp>
      <p:pic>
        <p:nvPicPr>
          <p:cNvPr id="129026" name="Picture 2" descr="http://1.bp.blogspot.com/_NVzPnvvYuLg/STUXqq9Ly3I/AAAAAAAAAmY/2khOxn1xle0/s320/pedagog%C3%ADa+cr%C3%ADtica.bmp"/>
          <p:cNvPicPr>
            <a:picLocks noChangeAspect="1" noChangeArrowheads="1"/>
          </p:cNvPicPr>
          <p:nvPr/>
        </p:nvPicPr>
        <p:blipFill>
          <a:blip r:embed="rId2"/>
          <a:srcRect/>
          <a:stretch>
            <a:fillRect/>
          </a:stretch>
        </p:blipFill>
        <p:spPr bwMode="auto">
          <a:xfrm>
            <a:off x="5286380" y="1643050"/>
            <a:ext cx="3428730" cy="3500462"/>
          </a:xfrm>
          <a:prstGeom prst="rect">
            <a:avLst/>
          </a:prstGeom>
          <a:noFill/>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868346"/>
          </a:xfrm>
        </p:spPr>
        <p:txBody>
          <a:bodyPr/>
          <a:lstStyle/>
          <a:p>
            <a:r>
              <a:rPr lang="es-PE" dirty="0" smtClean="0"/>
              <a:t>Fundamentos. Michael Apple</a:t>
            </a:r>
            <a:endParaRPr lang="es-PE" dirty="0"/>
          </a:p>
        </p:txBody>
      </p:sp>
      <p:sp>
        <p:nvSpPr>
          <p:cNvPr id="3" name="2 Marcador de contenido"/>
          <p:cNvSpPr>
            <a:spLocks noGrp="1"/>
          </p:cNvSpPr>
          <p:nvPr>
            <p:ph sz="quarter" idx="1"/>
          </p:nvPr>
        </p:nvSpPr>
        <p:spPr/>
        <p:txBody>
          <a:bodyPr>
            <a:normAutofit fontScale="85000" lnSpcReduction="20000"/>
          </a:bodyPr>
          <a:lstStyle/>
          <a:p>
            <a:r>
              <a:rPr lang="es-PE" b="1" dirty="0" smtClean="0"/>
              <a:t>Basados en el humanismo </a:t>
            </a:r>
            <a:r>
              <a:rPr lang="es-PE" dirty="0" smtClean="0"/>
              <a:t>y  visión posmodernista está enriquecida con el pragmatismo, el </a:t>
            </a:r>
            <a:r>
              <a:rPr lang="es-PE" dirty="0" err="1" smtClean="0"/>
              <a:t>reconceptualismo</a:t>
            </a:r>
            <a:r>
              <a:rPr lang="es-PE" dirty="0" smtClean="0"/>
              <a:t> y el </a:t>
            </a:r>
            <a:r>
              <a:rPr lang="es-PE" dirty="0" err="1" smtClean="0"/>
              <a:t>reconstruccionismo</a:t>
            </a:r>
            <a:r>
              <a:rPr lang="es-PE" dirty="0" smtClean="0"/>
              <a:t>.</a:t>
            </a:r>
          </a:p>
          <a:p>
            <a:pPr>
              <a:buNone/>
            </a:pPr>
            <a:r>
              <a:rPr lang="es-PE" dirty="0" smtClean="0"/>
              <a:t/>
            </a:r>
            <a:br>
              <a:rPr lang="es-PE" dirty="0" smtClean="0"/>
            </a:br>
            <a:endParaRPr lang="es-PE" dirty="0" smtClean="0"/>
          </a:p>
          <a:p>
            <a:r>
              <a:rPr lang="es-PE" dirty="0" smtClean="0"/>
              <a:t>El </a:t>
            </a:r>
            <a:r>
              <a:rPr lang="es-PE" b="1" dirty="0" smtClean="0"/>
              <a:t>propone un currículo humanista</a:t>
            </a:r>
            <a:r>
              <a:rPr lang="es-PE" dirty="0" smtClean="0"/>
              <a:t>, rechazando los modelos que enfatizan demasiado en las asignaturas clásicas y el aprendizaje conductista.</a:t>
            </a:r>
          </a:p>
          <a:p>
            <a:pPr>
              <a:buNone/>
            </a:pPr>
            <a:r>
              <a:rPr lang="es-PE" dirty="0" smtClean="0"/>
              <a:t/>
            </a:r>
            <a:br>
              <a:rPr lang="es-PE" dirty="0" smtClean="0"/>
            </a:br>
            <a:endParaRPr lang="es-PE" dirty="0" smtClean="0"/>
          </a:p>
          <a:p>
            <a:r>
              <a:rPr lang="es-PE" dirty="0" smtClean="0"/>
              <a:t>El modelo humanista que él defiende se deriva del movimiento del </a:t>
            </a:r>
            <a:r>
              <a:rPr lang="es-PE" b="1" dirty="0" smtClean="0"/>
              <a:t>potencial humano </a:t>
            </a:r>
            <a:r>
              <a:rPr lang="es-PE" dirty="0" smtClean="0"/>
              <a:t>en psicología.</a:t>
            </a:r>
          </a:p>
          <a:p>
            <a:pPr>
              <a:buNone/>
            </a:pPr>
            <a:r>
              <a:rPr lang="es-PE" dirty="0" smtClean="0"/>
              <a:t/>
            </a:r>
            <a:br>
              <a:rPr lang="es-PE" dirty="0" smtClean="0"/>
            </a:br>
            <a:endParaRPr lang="es-PE" dirty="0" smtClean="0"/>
          </a:p>
          <a:p>
            <a:r>
              <a:rPr lang="es-PE" b="1" dirty="0" smtClean="0"/>
              <a:t>Un currículo humanista se enfoca en los resultados afectivos </a:t>
            </a:r>
            <a:r>
              <a:rPr lang="es-PE" dirty="0" smtClean="0"/>
              <a:t>más que en los cognitivos.</a:t>
            </a:r>
          </a:p>
          <a:p>
            <a:endParaRPr lang="es-PE" dirty="0"/>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Thomas </a:t>
            </a:r>
            <a:r>
              <a:rPr lang="es-ES_tradnl" dirty="0" err="1" smtClean="0"/>
              <a:t>Popkewitz</a:t>
            </a:r>
            <a:r>
              <a:rPr lang="es-ES_tradnl" dirty="0" smtClean="0"/>
              <a:t>*</a:t>
            </a:r>
            <a:endParaRPr lang="es-PE" dirty="0"/>
          </a:p>
        </p:txBody>
      </p:sp>
      <p:sp>
        <p:nvSpPr>
          <p:cNvPr id="3" name="2 Marcador de contenido"/>
          <p:cNvSpPr>
            <a:spLocks noGrp="1"/>
          </p:cNvSpPr>
          <p:nvPr>
            <p:ph sz="quarter" idx="1"/>
          </p:nvPr>
        </p:nvSpPr>
        <p:spPr>
          <a:xfrm>
            <a:off x="457200" y="1600200"/>
            <a:ext cx="3686172" cy="4873752"/>
          </a:xfrm>
        </p:spPr>
        <p:txBody>
          <a:bodyPr>
            <a:noAutofit/>
          </a:bodyPr>
          <a:lstStyle/>
          <a:p>
            <a:pPr>
              <a:lnSpc>
                <a:spcPct val="150000"/>
              </a:lnSpc>
            </a:pPr>
            <a:r>
              <a:rPr lang="es-PE" dirty="0" smtClean="0"/>
              <a:t>Especialista en teoría del cambio y reforma de los sistemas educativos, formación docente y educación comparada. </a:t>
            </a:r>
            <a:endParaRPr lang="es-PE" dirty="0"/>
          </a:p>
        </p:txBody>
      </p:sp>
      <p:pic>
        <p:nvPicPr>
          <p:cNvPr id="133122" name="Picture 2" descr="http://www.me.gov.ar/monitor/nro16/images/entrevista.jpg"/>
          <p:cNvPicPr>
            <a:picLocks noChangeAspect="1" noChangeArrowheads="1"/>
          </p:cNvPicPr>
          <p:nvPr/>
        </p:nvPicPr>
        <p:blipFill>
          <a:blip r:embed="rId2"/>
          <a:srcRect/>
          <a:stretch>
            <a:fillRect/>
          </a:stretch>
        </p:blipFill>
        <p:spPr bwMode="auto">
          <a:xfrm>
            <a:off x="5214942" y="785794"/>
            <a:ext cx="3214710" cy="4822066"/>
          </a:xfrm>
          <a:prstGeom prst="rect">
            <a:avLst/>
          </a:prstGeom>
          <a:noFill/>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http://cie.uprrp.edu/congreso/2009/images/colon2.png"/>
          <p:cNvPicPr>
            <a:picLocks noChangeAspect="1" noChangeArrowheads="1"/>
          </p:cNvPicPr>
          <p:nvPr/>
        </p:nvPicPr>
        <p:blipFill>
          <a:blip r:embed="rId2"/>
          <a:srcRect/>
          <a:stretch>
            <a:fillRect/>
          </a:stretch>
        </p:blipFill>
        <p:spPr bwMode="auto">
          <a:xfrm>
            <a:off x="642910" y="428604"/>
            <a:ext cx="8134494" cy="6072230"/>
          </a:xfrm>
          <a:prstGeom prst="rect">
            <a:avLst/>
          </a:prstGeom>
          <a:noFill/>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http://image.slidesharecdn.com/diapositivaspedagogiacritica-091122154330-phpapp01/95/slide-1-728.jpg?1258926241"/>
          <p:cNvPicPr>
            <a:picLocks noChangeAspect="1" noChangeArrowheads="1"/>
          </p:cNvPicPr>
          <p:nvPr/>
        </p:nvPicPr>
        <p:blipFill>
          <a:blip r:embed="rId2"/>
          <a:srcRect/>
          <a:stretch>
            <a:fillRect/>
          </a:stretch>
        </p:blipFill>
        <p:spPr bwMode="auto">
          <a:xfrm>
            <a:off x="214282" y="142876"/>
            <a:ext cx="8572526" cy="6429396"/>
          </a:xfrm>
          <a:prstGeom prst="rect">
            <a:avLst/>
          </a:prstGeom>
          <a:noFill/>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PE" dirty="0" smtClean="0"/>
              <a:t>Teoría de la Complejidad</a:t>
            </a:r>
            <a:endParaRPr lang="es-PE" dirty="0"/>
          </a:p>
        </p:txBody>
      </p:sp>
      <p:sp>
        <p:nvSpPr>
          <p:cNvPr id="3" name="2 Subtítulo"/>
          <p:cNvSpPr>
            <a:spLocks noGrp="1"/>
          </p:cNvSpPr>
          <p:nvPr>
            <p:ph type="subTitle" idx="1"/>
          </p:nvPr>
        </p:nvSpPr>
        <p:spPr/>
        <p:txBody>
          <a:bodyPr/>
          <a:lstStyle/>
          <a:p>
            <a:r>
              <a:rPr lang="es-PE" dirty="0" smtClean="0"/>
              <a:t>Aplicada a Educación</a:t>
            </a:r>
            <a:endParaRPr lang="es-PE" dirty="0"/>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143000" y="265113"/>
            <a:ext cx="7772400" cy="1311275"/>
          </a:xfrm>
        </p:spPr>
        <p:txBody>
          <a:bodyPr/>
          <a:lstStyle/>
          <a:p>
            <a:pPr eaLnBrk="1" hangingPunct="1">
              <a:defRPr/>
            </a:pPr>
            <a:r>
              <a:rPr lang="es-ES" sz="4000" smtClean="0"/>
              <a:t>Pensamiento lineal y pensamiento complejo</a:t>
            </a:r>
          </a:p>
        </p:txBody>
      </p:sp>
      <p:sp>
        <p:nvSpPr>
          <p:cNvPr id="4099" name="Text Box 3"/>
          <p:cNvSpPr txBox="1">
            <a:spLocks noChangeArrowheads="1"/>
          </p:cNvSpPr>
          <p:nvPr/>
        </p:nvSpPr>
        <p:spPr bwMode="auto">
          <a:xfrm>
            <a:off x="785786" y="2000240"/>
            <a:ext cx="7737504" cy="3539430"/>
          </a:xfrm>
          <a:prstGeom prst="rect">
            <a:avLst/>
          </a:prstGeom>
          <a:noFill/>
          <a:ln w="9525">
            <a:noFill/>
            <a:miter lim="800000"/>
            <a:headEnd/>
            <a:tailEnd/>
          </a:ln>
        </p:spPr>
        <p:txBody>
          <a:bodyPr wrap="square">
            <a:spAutoFit/>
          </a:bodyPr>
          <a:lstStyle/>
          <a:p>
            <a:r>
              <a:rPr lang="es-ES" sz="3200" dirty="0"/>
              <a:t> El pensamiento lineal busca establecer </a:t>
            </a:r>
            <a:r>
              <a:rPr lang="es-ES" sz="3200" dirty="0" smtClean="0"/>
              <a:t> las </a:t>
            </a:r>
            <a:r>
              <a:rPr lang="es-ES" sz="3200" dirty="0"/>
              <a:t>relaciones de causa-efecto que </a:t>
            </a:r>
            <a:r>
              <a:rPr lang="es-ES" sz="3200" dirty="0" smtClean="0"/>
              <a:t>conforman </a:t>
            </a:r>
            <a:r>
              <a:rPr lang="es-ES" sz="3200" dirty="0"/>
              <a:t>un fenómeno determinado.</a:t>
            </a:r>
          </a:p>
          <a:p>
            <a:endParaRPr lang="es-ES" sz="3200" dirty="0"/>
          </a:p>
          <a:p>
            <a:r>
              <a:rPr lang="es-ES" sz="3200" dirty="0"/>
              <a:t>El pensamiento complejo estudia los</a:t>
            </a:r>
          </a:p>
          <a:p>
            <a:r>
              <a:rPr lang="es-ES" sz="3200" dirty="0"/>
              <a:t>fenómenos inesperados como un todo,</a:t>
            </a:r>
          </a:p>
          <a:p>
            <a:r>
              <a:rPr lang="es-ES" sz="3200" dirty="0"/>
              <a:t>es decir holísticamente.</a:t>
            </a:r>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neetescuela.com/wp-content/uploads/2011/12/Definici%C3%B3n-de-Paradigma-de-la-complejidad.jpg"/>
          <p:cNvPicPr>
            <a:picLocks noChangeAspect="1" noChangeArrowheads="1"/>
          </p:cNvPicPr>
          <p:nvPr/>
        </p:nvPicPr>
        <p:blipFill>
          <a:blip r:embed="rId2"/>
          <a:srcRect/>
          <a:stretch>
            <a:fillRect/>
          </a:stretch>
        </p:blipFill>
        <p:spPr bwMode="auto">
          <a:xfrm>
            <a:off x="642910" y="352122"/>
            <a:ext cx="7429552" cy="6264920"/>
          </a:xfrm>
          <a:prstGeom prst="rect">
            <a:avLst/>
          </a:prstGeom>
          <a:noFill/>
        </p:spPr>
      </p:pic>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Edgar </a:t>
            </a:r>
            <a:r>
              <a:rPr lang="es-ES_tradnl" dirty="0" err="1" smtClean="0"/>
              <a:t>Morin</a:t>
            </a:r>
            <a:endParaRPr lang="es-PE" dirty="0"/>
          </a:p>
        </p:txBody>
      </p:sp>
      <p:sp>
        <p:nvSpPr>
          <p:cNvPr id="3" name="2 Marcador de contenido"/>
          <p:cNvSpPr>
            <a:spLocks noGrp="1"/>
          </p:cNvSpPr>
          <p:nvPr>
            <p:ph sz="quarter" idx="1"/>
          </p:nvPr>
        </p:nvSpPr>
        <p:spPr>
          <a:xfrm>
            <a:off x="457200" y="1600200"/>
            <a:ext cx="4471990" cy="4873752"/>
          </a:xfrm>
        </p:spPr>
        <p:txBody>
          <a:bodyPr>
            <a:normAutofit fontScale="92500" lnSpcReduction="10000"/>
          </a:bodyPr>
          <a:lstStyle/>
          <a:p>
            <a:r>
              <a:rPr lang="es-PE" i="1" dirty="0" smtClean="0"/>
              <a:t>Sociólogo e investigador francés (París, 1921).</a:t>
            </a:r>
          </a:p>
          <a:p>
            <a:endParaRPr lang="es-PE" i="1" dirty="0" smtClean="0"/>
          </a:p>
          <a:p>
            <a:r>
              <a:rPr lang="es-PE" i="1" dirty="0" smtClean="0"/>
              <a:t>Es autor de El espíritu de la época (1962), Introducción a una política del hombre (1965), La Comuna en Francia: la metamorfosis de </a:t>
            </a:r>
            <a:r>
              <a:rPr lang="es-PE" i="1" dirty="0" err="1" smtClean="0"/>
              <a:t>Plodémet</a:t>
            </a:r>
            <a:r>
              <a:rPr lang="es-PE" i="1" dirty="0" smtClean="0"/>
              <a:t> (1967), El método (1977), Qué es el totalitarismo. De la naturaleza de la URSS (1983), Tierra-patria (1993), Para salir del siglo XX (1996), entre otros. </a:t>
            </a:r>
            <a:endParaRPr lang="es-PE" dirty="0"/>
          </a:p>
        </p:txBody>
      </p:sp>
      <p:pic>
        <p:nvPicPr>
          <p:cNvPr id="139266" name="Picture 2" descr="http://www.eljardindellibro.com/data/foto/edgard_morin_foto.jpg"/>
          <p:cNvPicPr>
            <a:picLocks noChangeAspect="1" noChangeArrowheads="1"/>
          </p:cNvPicPr>
          <p:nvPr/>
        </p:nvPicPr>
        <p:blipFill>
          <a:blip r:embed="rId2"/>
          <a:srcRect/>
          <a:stretch>
            <a:fillRect/>
          </a:stretch>
        </p:blipFill>
        <p:spPr bwMode="auto">
          <a:xfrm>
            <a:off x="5286380" y="1857364"/>
            <a:ext cx="3214710" cy="321471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85000" lnSpcReduction="20000"/>
          </a:bodyPr>
          <a:lstStyle/>
          <a:p>
            <a:pPr marL="342900" lvl="1" indent="-342900">
              <a:spcAft>
                <a:spcPts val="400"/>
              </a:spcAft>
              <a:buFont typeface="Arial"/>
              <a:buChar char="•"/>
            </a:pPr>
            <a:endParaRPr lang="es-PE" sz="4000" dirty="0" smtClean="0"/>
          </a:p>
          <a:p>
            <a:pPr marL="342900" lvl="1" indent="-342900">
              <a:spcAft>
                <a:spcPts val="400"/>
              </a:spcAft>
              <a:buNone/>
            </a:pPr>
            <a:r>
              <a:rPr lang="es-PE" sz="4000" dirty="0" smtClean="0"/>
              <a:t>	Es un enunciado único, del que parten distintas opciones que lo complementan y de las que solo una es correcta y las demás son alternativas.</a:t>
            </a:r>
          </a:p>
          <a:p>
            <a:pPr marL="342900" lvl="1" indent="-342900">
              <a:spcAft>
                <a:spcPts val="400"/>
              </a:spcAft>
              <a:buNone/>
            </a:pPr>
            <a:r>
              <a:rPr lang="es-ES" sz="4000" dirty="0" smtClean="0"/>
              <a:t>   Las opciones de respuesta </a:t>
            </a:r>
            <a:r>
              <a:rPr lang="es-ES" sz="4000" b="1" dirty="0" smtClean="0"/>
              <a:t>deben completar el sentido gramatical y semántico</a:t>
            </a:r>
            <a:r>
              <a:rPr lang="es-ES" sz="4000" dirty="0" smtClean="0"/>
              <a:t> del enunciado incompleto.</a:t>
            </a:r>
            <a:endParaRPr lang="es-PE" sz="4000" dirty="0" smtClean="0"/>
          </a:p>
          <a:p>
            <a:endParaRPr lang="es-PE" sz="4000" dirty="0"/>
          </a:p>
        </p:txBody>
      </p:sp>
      <p:sp>
        <p:nvSpPr>
          <p:cNvPr id="3" name="2 Título"/>
          <p:cNvSpPr>
            <a:spLocks noGrp="1"/>
          </p:cNvSpPr>
          <p:nvPr>
            <p:ph type="title"/>
          </p:nvPr>
        </p:nvSpPr>
        <p:spPr/>
        <p:txBody>
          <a:bodyPr>
            <a:noAutofit/>
          </a:bodyPr>
          <a:lstStyle/>
          <a:p>
            <a:r>
              <a:rPr lang="es-PE" b="1" dirty="0" smtClean="0"/>
              <a:t>Enunciado de tronco común o incompleto:</a:t>
            </a:r>
            <a:endParaRPr lang="es-PE" dirty="0"/>
          </a:p>
        </p:txBody>
      </p:sp>
    </p:spTree>
    <p:extLst>
      <p:ext uri="{BB962C8B-B14F-4D97-AF65-F5344CB8AC3E}">
        <p14:creationId xmlns:p14="http://schemas.microsoft.com/office/powerpoint/2010/main" xmlns="" val="2846133599"/>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Edgar </a:t>
            </a:r>
            <a:r>
              <a:rPr lang="es-ES_tradnl" dirty="0" err="1" smtClean="0"/>
              <a:t>Morin</a:t>
            </a:r>
            <a:endParaRPr lang="es-PE" dirty="0"/>
          </a:p>
        </p:txBody>
      </p:sp>
      <p:pic>
        <p:nvPicPr>
          <p:cNvPr id="146434" name="Picture 2" descr="http://xqinnovar.files.wordpress.com/2011/11/morin4.jpg"/>
          <p:cNvPicPr>
            <a:picLocks noChangeAspect="1" noChangeArrowheads="1"/>
          </p:cNvPicPr>
          <p:nvPr/>
        </p:nvPicPr>
        <p:blipFill>
          <a:blip r:embed="rId2"/>
          <a:srcRect/>
          <a:stretch>
            <a:fillRect/>
          </a:stretch>
        </p:blipFill>
        <p:spPr bwMode="auto">
          <a:xfrm>
            <a:off x="500033" y="1714488"/>
            <a:ext cx="7476615" cy="4572032"/>
          </a:xfrm>
          <a:prstGeom prst="rect">
            <a:avLst/>
          </a:prstGeom>
          <a:noFill/>
        </p:spPr>
      </p:pic>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3.bp.blogspot.com/-sjhYhuRTl1I/Tpi1FSFh05I/AAAAAAAAAPc/hbt8lZ2mM00/s1600/7+SABERES+-+Saberes+para+el+futuro.jpg"/>
          <p:cNvPicPr>
            <a:picLocks noChangeAspect="1" noChangeArrowheads="1"/>
          </p:cNvPicPr>
          <p:nvPr/>
        </p:nvPicPr>
        <p:blipFill>
          <a:blip r:embed="rId2"/>
          <a:srcRect/>
          <a:stretch>
            <a:fillRect/>
          </a:stretch>
        </p:blipFill>
        <p:spPr bwMode="auto">
          <a:xfrm>
            <a:off x="285720" y="1000108"/>
            <a:ext cx="7998475" cy="4429156"/>
          </a:xfrm>
          <a:prstGeom prst="rect">
            <a:avLst/>
          </a:prstGeom>
          <a:noFill/>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928794" y="428604"/>
            <a:ext cx="1714512" cy="135732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smtClean="0"/>
              <a:t>La ceguera del conocimiento: el  error y la ilusión</a:t>
            </a:r>
            <a:endParaRPr lang="es-PE" dirty="0"/>
          </a:p>
        </p:txBody>
      </p:sp>
      <p:sp>
        <p:nvSpPr>
          <p:cNvPr id="4" name="3 Rectángulo"/>
          <p:cNvSpPr/>
          <p:nvPr/>
        </p:nvSpPr>
        <p:spPr>
          <a:xfrm>
            <a:off x="4357686" y="428604"/>
            <a:ext cx="1928826" cy="135732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smtClean="0"/>
              <a:t>Los principios de un conocimiento pertinente</a:t>
            </a:r>
            <a:endParaRPr lang="es-PE" dirty="0"/>
          </a:p>
        </p:txBody>
      </p:sp>
      <p:sp>
        <p:nvSpPr>
          <p:cNvPr id="5" name="4 Rectángulo"/>
          <p:cNvSpPr/>
          <p:nvPr/>
        </p:nvSpPr>
        <p:spPr>
          <a:xfrm>
            <a:off x="571472" y="4643446"/>
            <a:ext cx="1571636" cy="164307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smtClean="0"/>
              <a:t>Enseñar la comprensión</a:t>
            </a:r>
            <a:endParaRPr lang="es-PE" dirty="0"/>
          </a:p>
        </p:txBody>
      </p:sp>
      <p:sp>
        <p:nvSpPr>
          <p:cNvPr id="9" name="8 Rectángulo"/>
          <p:cNvSpPr/>
          <p:nvPr/>
        </p:nvSpPr>
        <p:spPr>
          <a:xfrm>
            <a:off x="3143240" y="4857760"/>
            <a:ext cx="1857388" cy="150019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smtClean="0"/>
              <a:t>Enfrentar la incertidumbre</a:t>
            </a:r>
            <a:endParaRPr lang="es-PE" dirty="0"/>
          </a:p>
        </p:txBody>
      </p:sp>
      <p:sp>
        <p:nvSpPr>
          <p:cNvPr id="10" name="9 Rectángulo"/>
          <p:cNvSpPr/>
          <p:nvPr/>
        </p:nvSpPr>
        <p:spPr>
          <a:xfrm>
            <a:off x="6500826" y="4500570"/>
            <a:ext cx="2000264" cy="164307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smtClean="0"/>
              <a:t>Enseñar la identidad terrenal</a:t>
            </a:r>
            <a:endParaRPr lang="es-PE" dirty="0"/>
          </a:p>
        </p:txBody>
      </p:sp>
      <p:sp>
        <p:nvSpPr>
          <p:cNvPr id="11" name="10 Rectángulo"/>
          <p:cNvSpPr/>
          <p:nvPr/>
        </p:nvSpPr>
        <p:spPr>
          <a:xfrm>
            <a:off x="6929454" y="1500174"/>
            <a:ext cx="1785950" cy="142876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smtClean="0"/>
              <a:t>Enseñar la condición humana</a:t>
            </a:r>
            <a:endParaRPr lang="es-PE" dirty="0"/>
          </a:p>
        </p:txBody>
      </p:sp>
      <p:sp>
        <p:nvSpPr>
          <p:cNvPr id="12" name="11 Elipse"/>
          <p:cNvSpPr/>
          <p:nvPr/>
        </p:nvSpPr>
        <p:spPr>
          <a:xfrm>
            <a:off x="2714612" y="2928934"/>
            <a:ext cx="3571900" cy="121444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smtClean="0"/>
              <a:t>Los siete saberes de Morín para la educación del futuro</a:t>
            </a:r>
            <a:endParaRPr lang="es-PE" dirty="0"/>
          </a:p>
        </p:txBody>
      </p:sp>
      <p:sp>
        <p:nvSpPr>
          <p:cNvPr id="13" name="12 Rectángulo"/>
          <p:cNvSpPr/>
          <p:nvPr/>
        </p:nvSpPr>
        <p:spPr>
          <a:xfrm>
            <a:off x="357158" y="2214554"/>
            <a:ext cx="1643074" cy="171451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smtClean="0"/>
              <a:t>La ética del ser humano</a:t>
            </a:r>
            <a:endParaRPr lang="es-PE" dirty="0"/>
          </a:p>
        </p:txBody>
      </p:sp>
      <p:cxnSp>
        <p:nvCxnSpPr>
          <p:cNvPr id="15" name="14 Conector recto de flecha"/>
          <p:cNvCxnSpPr/>
          <p:nvPr/>
        </p:nvCxnSpPr>
        <p:spPr>
          <a:xfrm rot="16200000" flipH="1">
            <a:off x="2750331" y="2107397"/>
            <a:ext cx="1214446"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a:stCxn id="4" idx="2"/>
          </p:cNvCxnSpPr>
          <p:nvPr/>
        </p:nvCxnSpPr>
        <p:spPr>
          <a:xfrm rot="5400000">
            <a:off x="4482703" y="2089538"/>
            <a:ext cx="1143008" cy="5357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rot="10800000" flipV="1">
            <a:off x="5929322" y="2643182"/>
            <a:ext cx="1000132"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a:off x="2000232" y="2857496"/>
            <a:ext cx="785818"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rot="16200000" flipH="1">
            <a:off x="3893339" y="4464851"/>
            <a:ext cx="700086" cy="57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p:nvPr/>
        </p:nvCxnSpPr>
        <p:spPr>
          <a:xfrm rot="10800000">
            <a:off x="5929322" y="3929066"/>
            <a:ext cx="1071570"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a:endCxn id="12" idx="3"/>
          </p:cNvCxnSpPr>
          <p:nvPr/>
        </p:nvCxnSpPr>
        <p:spPr>
          <a:xfrm flipV="1">
            <a:off x="1857356" y="3965529"/>
            <a:ext cx="1380349" cy="7493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PE" dirty="0" smtClean="0"/>
              <a:t>Siete saberes de una educación para el futuro</a:t>
            </a:r>
            <a:endParaRPr lang="es-PE" dirty="0"/>
          </a:p>
        </p:txBody>
      </p:sp>
      <p:sp>
        <p:nvSpPr>
          <p:cNvPr id="3" name="2 Subtítulo"/>
          <p:cNvSpPr>
            <a:spLocks noGrp="1"/>
          </p:cNvSpPr>
          <p:nvPr>
            <p:ph type="subTitle" idx="1"/>
          </p:nvPr>
        </p:nvSpPr>
        <p:spPr/>
        <p:txBody>
          <a:bodyPr/>
          <a:lstStyle/>
          <a:p>
            <a:r>
              <a:rPr lang="es-PE" dirty="0" smtClean="0"/>
              <a:t>Siete saberes según E. </a:t>
            </a:r>
            <a:r>
              <a:rPr lang="es-PE" dirty="0" err="1" smtClean="0"/>
              <a:t>Morin</a:t>
            </a:r>
            <a:endParaRPr lang="es-PE" dirty="0"/>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b="1" dirty="0" smtClean="0"/>
              <a:t>Una educación que cure la ceguera del conocimiento</a:t>
            </a:r>
            <a:endParaRPr lang="es-PE" dirty="0"/>
          </a:p>
        </p:txBody>
      </p:sp>
      <p:sp>
        <p:nvSpPr>
          <p:cNvPr id="3" name="2 Marcador de contenido"/>
          <p:cNvSpPr>
            <a:spLocks noGrp="1"/>
          </p:cNvSpPr>
          <p:nvPr>
            <p:ph sz="quarter" idx="1"/>
          </p:nvPr>
        </p:nvSpPr>
        <p:spPr/>
        <p:txBody>
          <a:bodyPr>
            <a:normAutofit lnSpcReduction="10000"/>
          </a:bodyPr>
          <a:lstStyle/>
          <a:p>
            <a:pPr>
              <a:lnSpc>
                <a:spcPct val="150000"/>
              </a:lnSpc>
            </a:pPr>
            <a:r>
              <a:rPr lang="es-PE" dirty="0" smtClean="0"/>
              <a:t>Todo conocimiento conlleva el riesgo del error y de la ilusión. La educación del futuro debe contar siempre con esa posibilidad. El conocimiento humano es frágil y está expuesto a alucinaciones, a errores de percepción o de juicio, a perturbaciones y ruidos, a la influencia distorsionadora de los afectos, al </a:t>
            </a:r>
            <a:r>
              <a:rPr lang="es-PE" dirty="0" err="1" smtClean="0"/>
              <a:t>imprinting</a:t>
            </a:r>
            <a:r>
              <a:rPr lang="es-PE" dirty="0" smtClean="0"/>
              <a:t> de la propia cultura, al conformismo, a la selección meramente sociológica de nuestras ideas, etc.</a:t>
            </a:r>
            <a:endParaRPr lang="es-PE" dirty="0"/>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b="1" dirty="0" smtClean="0"/>
              <a:t>Una educación que garantice el conocimiento pertinente</a:t>
            </a:r>
            <a:endParaRPr lang="es-PE" dirty="0"/>
          </a:p>
        </p:txBody>
      </p:sp>
      <p:sp>
        <p:nvSpPr>
          <p:cNvPr id="3" name="2 Marcador de contenido"/>
          <p:cNvSpPr>
            <a:spLocks noGrp="1"/>
          </p:cNvSpPr>
          <p:nvPr>
            <p:ph sz="quarter" idx="1"/>
          </p:nvPr>
        </p:nvSpPr>
        <p:spPr/>
        <p:txBody>
          <a:bodyPr/>
          <a:lstStyle/>
          <a:p>
            <a:r>
              <a:rPr lang="es-PE" dirty="0" smtClean="0"/>
              <a:t>Ante el aluvión de informaciones es necesario discernir cuáles son las informaciones clave. Ante el número ingente de problemas es necesario diferenciar los que son problemas clave. </a:t>
            </a:r>
          </a:p>
          <a:p>
            <a:pPr>
              <a:buNone/>
            </a:pPr>
            <a:endParaRPr lang="es-PE" dirty="0" smtClean="0"/>
          </a:p>
          <a:p>
            <a:r>
              <a:rPr lang="es-PE" dirty="0" smtClean="0"/>
              <a:t>La educación debe promover una "inteligencia general" apta para referirse al contexto, a lo global, a lo multidimensional y a la interacción compleja de los elementos. </a:t>
            </a:r>
            <a:endParaRPr lang="es-PE" dirty="0"/>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b="1" dirty="0" smtClean="0"/>
              <a:t>Enseñar la condición humana</a:t>
            </a:r>
            <a:endParaRPr lang="es-PE" dirty="0"/>
          </a:p>
        </p:txBody>
      </p:sp>
      <p:sp>
        <p:nvSpPr>
          <p:cNvPr id="3" name="2 Marcador de contenido"/>
          <p:cNvSpPr>
            <a:spLocks noGrp="1"/>
          </p:cNvSpPr>
          <p:nvPr>
            <p:ph sz="quarter" idx="1"/>
          </p:nvPr>
        </p:nvSpPr>
        <p:spPr/>
        <p:txBody>
          <a:bodyPr/>
          <a:lstStyle/>
          <a:p>
            <a:r>
              <a:rPr lang="es-PE" dirty="0" smtClean="0"/>
              <a:t>Quiénes somos es una cuestión inseparable de dónde estamos, de dónde venimos y a dónde vamos. </a:t>
            </a:r>
          </a:p>
          <a:p>
            <a:r>
              <a:rPr lang="es-PE" dirty="0" smtClean="0"/>
              <a:t>Lo humano es y se desarrolla en bucles: a) cerebro- mente- cultura b) razón - afecto - impulso c) individuo - sociedad -especie. </a:t>
            </a:r>
          </a:p>
          <a:p>
            <a:r>
              <a:rPr lang="es-PE" dirty="0" smtClean="0"/>
              <a:t>Todo desarrollo verdaderamente humano significa comprender al hombre como conjunto de todos estos bucles y a la humanidad como una y diversa. </a:t>
            </a:r>
            <a:endParaRPr lang="es-PE" dirty="0"/>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b="1" dirty="0" smtClean="0"/>
              <a:t>Enseñar la identidad terrenal</a:t>
            </a:r>
            <a:endParaRPr lang="es-PE" dirty="0"/>
          </a:p>
        </p:txBody>
      </p:sp>
      <p:sp>
        <p:nvSpPr>
          <p:cNvPr id="3" name="2 Marcador de contenido"/>
          <p:cNvSpPr>
            <a:spLocks noGrp="1"/>
          </p:cNvSpPr>
          <p:nvPr>
            <p:ph sz="quarter" idx="1"/>
          </p:nvPr>
        </p:nvSpPr>
        <p:spPr/>
        <p:txBody>
          <a:bodyPr/>
          <a:lstStyle/>
          <a:p>
            <a:r>
              <a:rPr lang="es-PE" dirty="0" smtClean="0"/>
              <a:t>Es necesario introducir en la educación una noción mundial más poderosa que el desarrollo económico: El desarrollo intelectual, afectivo y moral a escala terrestre.</a:t>
            </a:r>
          </a:p>
          <a:p>
            <a:pPr>
              <a:buNone/>
            </a:pPr>
            <a:endParaRPr lang="es-PE" dirty="0" smtClean="0"/>
          </a:p>
          <a:p>
            <a:r>
              <a:rPr lang="es-PE" dirty="0" smtClean="0"/>
              <a:t>La perspectiva planetaria es imprescindible en la educación. </a:t>
            </a:r>
            <a:endParaRPr lang="es-PE" dirty="0"/>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b="1" dirty="0" smtClean="0"/>
              <a:t>Enfrentar las incertidumbres</a:t>
            </a:r>
            <a:endParaRPr lang="es-PE" dirty="0"/>
          </a:p>
        </p:txBody>
      </p:sp>
      <p:sp>
        <p:nvSpPr>
          <p:cNvPr id="3" name="2 Marcador de contenido"/>
          <p:cNvSpPr>
            <a:spLocks noGrp="1"/>
          </p:cNvSpPr>
          <p:nvPr>
            <p:ph sz="quarter" idx="1"/>
          </p:nvPr>
        </p:nvSpPr>
        <p:spPr/>
        <p:txBody>
          <a:bodyPr/>
          <a:lstStyle/>
          <a:p>
            <a:r>
              <a:rPr lang="es-PE" dirty="0" smtClean="0"/>
              <a:t>La educación debe hacer suyo el principio de incertidumbre, tan válido para la evolución social como la formulación del mismo por </a:t>
            </a:r>
            <a:r>
              <a:rPr lang="es-PE" dirty="0" err="1" smtClean="0"/>
              <a:t>Heisenberg</a:t>
            </a:r>
            <a:r>
              <a:rPr lang="es-PE" dirty="0" smtClean="0"/>
              <a:t> para la Física. </a:t>
            </a:r>
          </a:p>
          <a:p>
            <a:r>
              <a:rPr lang="es-PE" dirty="0" smtClean="0"/>
              <a:t>La historia avanza por atajos y desviaciones y, como pasa en la evolución biológica, todo cambio es fruto de una mutación, a veces de civilización y a veces de barbarie. </a:t>
            </a:r>
          </a:p>
          <a:p>
            <a:r>
              <a:rPr lang="es-PE" dirty="0" smtClean="0"/>
              <a:t>Todo ello obedece en gran medida al azar o a factores impredecibles.</a:t>
            </a:r>
            <a:endParaRPr lang="es-PE" dirty="0"/>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b="1" dirty="0" smtClean="0"/>
              <a:t>Enseñar la comprensión</a:t>
            </a:r>
            <a:endParaRPr lang="es-PE" dirty="0"/>
          </a:p>
        </p:txBody>
      </p:sp>
      <p:sp>
        <p:nvSpPr>
          <p:cNvPr id="3" name="2 Marcador de contenido"/>
          <p:cNvSpPr>
            <a:spLocks noGrp="1"/>
          </p:cNvSpPr>
          <p:nvPr>
            <p:ph sz="quarter" idx="1"/>
          </p:nvPr>
        </p:nvSpPr>
        <p:spPr/>
        <p:txBody>
          <a:bodyPr/>
          <a:lstStyle/>
          <a:p>
            <a:r>
              <a:rPr lang="es-PE" dirty="0" smtClean="0"/>
              <a:t>La educación tiene que abordarla de manera directa y en los dos sentidos: </a:t>
            </a:r>
          </a:p>
          <a:p>
            <a:pPr>
              <a:buNone/>
            </a:pPr>
            <a:r>
              <a:rPr lang="es-PE" dirty="0" smtClean="0"/>
              <a:t/>
            </a:r>
            <a:br>
              <a:rPr lang="es-PE" dirty="0" smtClean="0"/>
            </a:br>
            <a:r>
              <a:rPr lang="es-PE" dirty="0" smtClean="0"/>
              <a:t>a) la comprensión interpersonal e </a:t>
            </a:r>
            <a:r>
              <a:rPr lang="es-PE" dirty="0" err="1" smtClean="0"/>
              <a:t>intergrupal</a:t>
            </a:r>
            <a:r>
              <a:rPr lang="es-PE" dirty="0" smtClean="0"/>
              <a:t> </a:t>
            </a:r>
            <a:br>
              <a:rPr lang="es-PE" dirty="0" smtClean="0"/>
            </a:br>
            <a:r>
              <a:rPr lang="es-PE" dirty="0" smtClean="0"/>
              <a:t>b) la comprensión a escala planetaria. </a:t>
            </a:r>
          </a:p>
          <a:p>
            <a:pPr>
              <a:buNone/>
            </a:pPr>
            <a:endParaRPr lang="es-PE" dirty="0" smtClean="0"/>
          </a:p>
          <a:p>
            <a:r>
              <a:rPr lang="es-PE" dirty="0" smtClean="0"/>
              <a:t>La comunicación no implica comprensión.</a:t>
            </a:r>
            <a:endParaRPr lang="es-PE"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a:buNone/>
            </a:pPr>
            <a:r>
              <a:rPr lang="es-ES" dirty="0" smtClean="0"/>
              <a:t>   La génesis de la ………………………… fue propuesta por </a:t>
            </a:r>
            <a:r>
              <a:rPr lang="es-ES" dirty="0" err="1" smtClean="0"/>
              <a:t>Vygotsky</a:t>
            </a:r>
            <a:r>
              <a:rPr lang="es-ES" dirty="0" smtClean="0"/>
              <a:t>.</a:t>
            </a:r>
          </a:p>
          <a:p>
            <a:pPr>
              <a:buNone/>
            </a:pPr>
            <a:endParaRPr lang="es-ES" dirty="0" smtClean="0"/>
          </a:p>
          <a:p>
            <a:pPr>
              <a:buNone/>
            </a:pPr>
            <a:r>
              <a:rPr lang="es-ES" dirty="0" smtClean="0"/>
              <a:t>a.   zona de desarrollo próximo</a:t>
            </a:r>
          </a:p>
          <a:p>
            <a:pPr marL="514350" indent="-514350">
              <a:buNone/>
            </a:pPr>
            <a:r>
              <a:rPr lang="es-ES" dirty="0" smtClean="0"/>
              <a:t>b.   adaptación, asimilación y acomodación</a:t>
            </a:r>
          </a:p>
          <a:p>
            <a:pPr marL="514350" indent="-514350">
              <a:buNone/>
            </a:pPr>
            <a:r>
              <a:rPr lang="es-ES" dirty="0" smtClean="0"/>
              <a:t>c.   </a:t>
            </a:r>
            <a:r>
              <a:rPr lang="es-ES" dirty="0" err="1" smtClean="0"/>
              <a:t>significatividad</a:t>
            </a:r>
            <a:r>
              <a:rPr lang="es-ES" dirty="0" smtClean="0"/>
              <a:t> del aprendizaje</a:t>
            </a:r>
          </a:p>
          <a:p>
            <a:pPr marL="514350" indent="-514350">
              <a:buNone/>
            </a:pPr>
            <a:r>
              <a:rPr lang="es-PE" dirty="0" smtClean="0"/>
              <a:t>d.   atención y motivación</a:t>
            </a:r>
            <a:endParaRPr lang="es-PE" dirty="0"/>
          </a:p>
        </p:txBody>
      </p:sp>
      <p:sp>
        <p:nvSpPr>
          <p:cNvPr id="3" name="2 Título"/>
          <p:cNvSpPr>
            <a:spLocks noGrp="1"/>
          </p:cNvSpPr>
          <p:nvPr>
            <p:ph type="title"/>
          </p:nvPr>
        </p:nvSpPr>
        <p:spPr/>
        <p:txBody>
          <a:bodyPr>
            <a:normAutofit/>
          </a:bodyPr>
          <a:lstStyle/>
          <a:p>
            <a:r>
              <a:rPr lang="es-PE" b="1" dirty="0" smtClean="0"/>
              <a:t>Ejemplo de Enunciado de tronco común o incompleto</a:t>
            </a:r>
            <a:endParaRPr lang="es-PE" dirty="0"/>
          </a:p>
        </p:txBody>
      </p:sp>
    </p:spTree>
    <p:extLst>
      <p:ext uri="{BB962C8B-B14F-4D97-AF65-F5344CB8AC3E}">
        <p14:creationId xmlns:p14="http://schemas.microsoft.com/office/powerpoint/2010/main" xmlns="" val="1186660826"/>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b="1" dirty="0" smtClean="0"/>
              <a:t>La ética del género humano</a:t>
            </a:r>
            <a:endParaRPr lang="es-PE" dirty="0"/>
          </a:p>
        </p:txBody>
      </p:sp>
      <p:sp>
        <p:nvSpPr>
          <p:cNvPr id="3" name="2 Marcador de contenido"/>
          <p:cNvSpPr>
            <a:spLocks noGrp="1"/>
          </p:cNvSpPr>
          <p:nvPr>
            <p:ph sz="quarter" idx="1"/>
          </p:nvPr>
        </p:nvSpPr>
        <p:spPr>
          <a:xfrm>
            <a:off x="457200" y="1600200"/>
            <a:ext cx="6257940" cy="4873752"/>
          </a:xfrm>
        </p:spPr>
        <p:txBody>
          <a:bodyPr/>
          <a:lstStyle/>
          <a:p>
            <a:r>
              <a:rPr lang="es-PE" dirty="0" smtClean="0">
                <a:solidFill>
                  <a:srgbClr val="444444"/>
                </a:solidFill>
                <a:latin typeface="Arial"/>
              </a:rPr>
              <a:t>Además de las éticas particulares, la enseñanza de una ética válida para todo el género humano es una exigencia de nuestro tiempo. </a:t>
            </a:r>
            <a:endParaRPr lang="es-PE" smtClean="0">
              <a:solidFill>
                <a:srgbClr val="444444"/>
              </a:solidFill>
              <a:latin typeface="Arial"/>
            </a:endParaRPr>
          </a:p>
          <a:p>
            <a:pPr>
              <a:buNone/>
            </a:pPr>
            <a:endParaRPr lang="es-PE" smtClean="0">
              <a:solidFill>
                <a:srgbClr val="444444"/>
              </a:solidFill>
              <a:latin typeface="Arial"/>
            </a:endParaRPr>
          </a:p>
          <a:p>
            <a:r>
              <a:rPr lang="es-PE" dirty="0" err="1" smtClean="0">
                <a:solidFill>
                  <a:srgbClr val="444444"/>
                </a:solidFill>
                <a:latin typeface="Arial"/>
              </a:rPr>
              <a:t>Morin</a:t>
            </a:r>
            <a:r>
              <a:rPr lang="es-PE" dirty="0" smtClean="0">
                <a:solidFill>
                  <a:srgbClr val="444444"/>
                </a:solidFill>
                <a:latin typeface="Arial"/>
              </a:rPr>
              <a:t> presenta el bucle individuo - sociedad - especie como base para enseñar la ética venidera.</a:t>
            </a:r>
            <a:endParaRPr lang="es-PE" dirty="0"/>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PE" dirty="0" smtClean="0"/>
              <a:t>Teoría del Aprendizaje Social</a:t>
            </a:r>
            <a:endParaRPr lang="es-PE" dirty="0"/>
          </a:p>
        </p:txBody>
      </p:sp>
      <p:sp>
        <p:nvSpPr>
          <p:cNvPr id="3" name="2 Subtítulo"/>
          <p:cNvSpPr>
            <a:spLocks noGrp="1"/>
          </p:cNvSpPr>
          <p:nvPr>
            <p:ph type="subTitle" idx="1"/>
          </p:nvPr>
        </p:nvSpPr>
        <p:spPr/>
        <p:txBody>
          <a:bodyPr/>
          <a:lstStyle/>
          <a:p>
            <a:endParaRPr lang="es-PE"/>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ttp://www.maestropsicologo.com/wp-content/uploads/2011/03/Aprendizaje-por-imitaci%C3%B3n-300x200.jpg"/>
          <p:cNvPicPr>
            <a:picLocks noChangeAspect="1" noChangeArrowheads="1"/>
          </p:cNvPicPr>
          <p:nvPr/>
        </p:nvPicPr>
        <p:blipFill>
          <a:blip r:embed="rId2"/>
          <a:srcRect/>
          <a:stretch>
            <a:fillRect/>
          </a:stretch>
        </p:blipFill>
        <p:spPr bwMode="auto">
          <a:xfrm>
            <a:off x="857224" y="928670"/>
            <a:ext cx="7179519" cy="4786346"/>
          </a:xfrm>
          <a:prstGeom prst="rect">
            <a:avLst/>
          </a:prstGeom>
        </p:spPr>
        <p:style>
          <a:lnRef idx="2">
            <a:schemeClr val="accent1"/>
          </a:lnRef>
          <a:fillRef idx="1">
            <a:schemeClr val="lt1"/>
          </a:fillRef>
          <a:effectRef idx="0">
            <a:schemeClr val="accent1"/>
          </a:effectRef>
          <a:fontRef idx="minor">
            <a:schemeClr val="dk1"/>
          </a:fontRef>
        </p:style>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Aprendizaje Social – Albert </a:t>
            </a:r>
            <a:r>
              <a:rPr lang="es-PE" dirty="0" err="1" smtClean="0"/>
              <a:t>Bandura</a:t>
            </a:r>
            <a:endParaRPr lang="es-PE" dirty="0"/>
          </a:p>
        </p:txBody>
      </p:sp>
      <p:sp>
        <p:nvSpPr>
          <p:cNvPr id="3" name="2 Marcador de contenido"/>
          <p:cNvSpPr>
            <a:spLocks noGrp="1"/>
          </p:cNvSpPr>
          <p:nvPr>
            <p:ph sz="quarter" idx="1"/>
          </p:nvPr>
        </p:nvSpPr>
        <p:spPr/>
        <p:txBody>
          <a:bodyPr>
            <a:normAutofit fontScale="92500" lnSpcReduction="10000"/>
          </a:bodyPr>
          <a:lstStyle/>
          <a:p>
            <a:r>
              <a:rPr lang="es-PE" dirty="0" smtClean="0"/>
              <a:t>Aprendizaje observacional, imitación , modelado o aprendizaje cognitivo social, este aprendizaje esta basado en una situación social en la que al menos participan dos personas: el modelo, que realiza una conducta determinada y el sujeto que realiza la observación de dicha conducta. </a:t>
            </a:r>
          </a:p>
          <a:p>
            <a:pPr>
              <a:buNone/>
            </a:pPr>
            <a:endParaRPr lang="es-PE" dirty="0" smtClean="0"/>
          </a:p>
          <a:p>
            <a:r>
              <a:rPr lang="es-PE" dirty="0" smtClean="0"/>
              <a:t>La observación determina el aprendizaje.</a:t>
            </a:r>
          </a:p>
          <a:p>
            <a:pPr>
              <a:buNone/>
            </a:pPr>
            <a:endParaRPr lang="es-PE" dirty="0" smtClean="0"/>
          </a:p>
          <a:p>
            <a:r>
              <a:rPr lang="es-PE" dirty="0" smtClean="0"/>
              <a:t>A diferencia del aprendizaje por conocimiento, el aprendizaje social el que aprende no recibe refuerzo, sino que este recae en todo caso en el modelo; aquí el que aprende lo hace por imitación de la conducta que recibe el refuerzo.</a:t>
            </a:r>
            <a:endParaRPr lang="es-PE" dirty="0"/>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www.monografias.com/trabajos93/teoria-educacion-contemporanea/image008.png"/>
          <p:cNvPicPr>
            <a:picLocks noChangeAspect="1" noChangeArrowheads="1"/>
          </p:cNvPicPr>
          <p:nvPr/>
        </p:nvPicPr>
        <p:blipFill>
          <a:blip r:embed="rId2"/>
          <a:srcRect/>
          <a:stretch>
            <a:fillRect/>
          </a:stretch>
        </p:blipFill>
        <p:spPr bwMode="auto">
          <a:xfrm>
            <a:off x="714348" y="571480"/>
            <a:ext cx="7358114" cy="5836965"/>
          </a:xfrm>
          <a:prstGeom prst="rect">
            <a:avLst/>
          </a:prstGeom>
        </p:spPr>
        <p:style>
          <a:lnRef idx="2">
            <a:schemeClr val="accent5"/>
          </a:lnRef>
          <a:fillRef idx="1">
            <a:schemeClr val="lt1"/>
          </a:fillRef>
          <a:effectRef idx="0">
            <a:schemeClr val="accent5"/>
          </a:effectRef>
          <a:fontRef idx="minor">
            <a:schemeClr val="dk1"/>
          </a:fontRef>
        </p:style>
      </p:pic>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b="1" dirty="0" smtClean="0"/>
              <a:t>Factores que influyen en el aprendizaje observacional</a:t>
            </a:r>
            <a:endParaRPr lang="es-PE" dirty="0"/>
          </a:p>
        </p:txBody>
      </p:sp>
      <p:sp>
        <p:nvSpPr>
          <p:cNvPr id="3" name="2 Marcador de contenido"/>
          <p:cNvSpPr>
            <a:spLocks noGrp="1"/>
          </p:cNvSpPr>
          <p:nvPr>
            <p:ph sz="quarter" idx="1"/>
          </p:nvPr>
        </p:nvSpPr>
        <p:spPr/>
        <p:txBody>
          <a:bodyPr/>
          <a:lstStyle/>
          <a:p>
            <a:pPr>
              <a:lnSpc>
                <a:spcPct val="150000"/>
              </a:lnSpc>
            </a:pPr>
            <a:r>
              <a:rPr lang="es-PE" sz="2800" dirty="0" smtClean="0"/>
              <a:t>Estado del desarrollo (de la persona)</a:t>
            </a:r>
          </a:p>
          <a:p>
            <a:pPr>
              <a:lnSpc>
                <a:spcPct val="150000"/>
              </a:lnSpc>
            </a:pPr>
            <a:r>
              <a:rPr lang="es-PE" sz="2800" dirty="0" smtClean="0"/>
              <a:t>Prestigio y competencia del modelo</a:t>
            </a:r>
          </a:p>
          <a:p>
            <a:pPr>
              <a:lnSpc>
                <a:spcPct val="150000"/>
              </a:lnSpc>
            </a:pPr>
            <a:r>
              <a:rPr lang="es-PE" sz="2800" dirty="0" smtClean="0"/>
              <a:t>Expectativas de los resultados</a:t>
            </a:r>
          </a:p>
          <a:p>
            <a:pPr>
              <a:lnSpc>
                <a:spcPct val="150000"/>
              </a:lnSpc>
            </a:pPr>
            <a:r>
              <a:rPr lang="es-PE" sz="2800" dirty="0" smtClean="0"/>
              <a:t>Establecimiento de metas</a:t>
            </a:r>
          </a:p>
          <a:p>
            <a:pPr>
              <a:lnSpc>
                <a:spcPct val="150000"/>
              </a:lnSpc>
            </a:pPr>
            <a:r>
              <a:rPr lang="es-PE" sz="2800" dirty="0" smtClean="0"/>
              <a:t>Auto-eficiencia</a:t>
            </a:r>
          </a:p>
          <a:p>
            <a:endParaRPr lang="es-PE" dirty="0"/>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PE" b="1" dirty="0" smtClean="0"/>
              <a:t>El aprendizaje observacional en la enseñanza (cinco posibles resultados)</a:t>
            </a:r>
            <a:endParaRPr lang="es-PE" dirty="0"/>
          </a:p>
        </p:txBody>
      </p:sp>
      <p:sp>
        <p:nvSpPr>
          <p:cNvPr id="3" name="2 Marcador de contenido"/>
          <p:cNvSpPr>
            <a:spLocks noGrp="1"/>
          </p:cNvSpPr>
          <p:nvPr>
            <p:ph sz="quarter" idx="1"/>
          </p:nvPr>
        </p:nvSpPr>
        <p:spPr/>
        <p:txBody>
          <a:bodyPr/>
          <a:lstStyle/>
          <a:p>
            <a:pPr>
              <a:lnSpc>
                <a:spcPct val="150000"/>
              </a:lnSpc>
            </a:pPr>
            <a:r>
              <a:rPr lang="es-PE" dirty="0" smtClean="0"/>
              <a:t>Enseñar nuevas conductas y actitudes.</a:t>
            </a:r>
          </a:p>
          <a:p>
            <a:pPr>
              <a:lnSpc>
                <a:spcPct val="150000"/>
              </a:lnSpc>
            </a:pPr>
            <a:r>
              <a:rPr lang="es-PE" dirty="0" smtClean="0"/>
              <a:t>Promover la conducta actual (previamente aprendida).</a:t>
            </a:r>
          </a:p>
          <a:p>
            <a:pPr>
              <a:lnSpc>
                <a:spcPct val="150000"/>
              </a:lnSpc>
            </a:pPr>
            <a:r>
              <a:rPr lang="es-PE" dirty="0" smtClean="0"/>
              <a:t>Modificar inhibiciones (Fortalecer / Debilitar).</a:t>
            </a:r>
          </a:p>
          <a:p>
            <a:pPr>
              <a:lnSpc>
                <a:spcPct val="150000"/>
              </a:lnSpc>
            </a:pPr>
            <a:r>
              <a:rPr lang="es-PE" dirty="0" smtClean="0"/>
              <a:t>Dirigir la atención.</a:t>
            </a:r>
          </a:p>
          <a:p>
            <a:pPr>
              <a:lnSpc>
                <a:spcPct val="150000"/>
              </a:lnSpc>
            </a:pPr>
            <a:r>
              <a:rPr lang="es-PE" dirty="0" smtClean="0"/>
              <a:t>Despertar emociones</a:t>
            </a:r>
          </a:p>
          <a:p>
            <a:endParaRPr lang="es-PE" dirty="0"/>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b="1" dirty="0" smtClean="0"/>
              <a:t>Técnica del modelaje</a:t>
            </a:r>
            <a:endParaRPr lang="es-PE" dirty="0"/>
          </a:p>
        </p:txBody>
      </p:sp>
      <p:sp>
        <p:nvSpPr>
          <p:cNvPr id="3" name="2 Marcador de contenido"/>
          <p:cNvSpPr>
            <a:spLocks noGrp="1"/>
          </p:cNvSpPr>
          <p:nvPr>
            <p:ph sz="quarter" idx="1"/>
          </p:nvPr>
        </p:nvSpPr>
        <p:spPr/>
        <p:txBody>
          <a:bodyPr/>
          <a:lstStyle/>
          <a:p>
            <a:r>
              <a:rPr lang="es-PE" dirty="0" smtClean="0"/>
              <a:t>Modelar la conducta vívidamente en forma atractiva y novedosa.</a:t>
            </a:r>
            <a:br>
              <a:rPr lang="es-PE" dirty="0" smtClean="0"/>
            </a:br>
            <a:endParaRPr lang="es-PE" dirty="0" smtClean="0"/>
          </a:p>
          <a:p>
            <a:r>
              <a:rPr lang="es-PE" dirty="0" smtClean="0"/>
              <a:t>Mostrar las consecuencias (positivas y/o </a:t>
            </a:r>
            <a:r>
              <a:rPr lang="es-PE" dirty="0" err="1" smtClean="0"/>
              <a:t>aversivas</a:t>
            </a:r>
            <a:r>
              <a:rPr lang="es-PE" dirty="0" smtClean="0"/>
              <a:t>).</a:t>
            </a:r>
          </a:p>
          <a:p>
            <a:pPr>
              <a:buNone/>
            </a:pPr>
            <a:endParaRPr lang="es-PE" dirty="0" smtClean="0"/>
          </a:p>
          <a:p>
            <a:r>
              <a:rPr lang="es-PE" dirty="0" smtClean="0"/>
              <a:t>Una vez la persona presenta la conducta imitada, reforzarla positivamente</a:t>
            </a:r>
          </a:p>
          <a:p>
            <a:endParaRPr lang="es-PE" dirty="0"/>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PE" dirty="0" smtClean="0"/>
              <a:t>Didáctica de las áreas</a:t>
            </a:r>
            <a:endParaRPr lang="es-PE" dirty="0"/>
          </a:p>
        </p:txBody>
      </p:sp>
      <p:sp>
        <p:nvSpPr>
          <p:cNvPr id="5" name="4 Marcador de texto"/>
          <p:cNvSpPr>
            <a:spLocks noGrp="1"/>
          </p:cNvSpPr>
          <p:nvPr>
            <p:ph type="body" idx="1"/>
          </p:nvPr>
        </p:nvSpPr>
        <p:spPr/>
        <p:txBody>
          <a:bodyPr/>
          <a:lstStyle/>
          <a:p>
            <a:r>
              <a:rPr lang="es-PE" dirty="0" smtClean="0"/>
              <a:t>Tercer desempeño</a:t>
            </a:r>
            <a:endParaRPr lang="es-PE" dirty="0"/>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2286000" y="2000240"/>
            <a:ext cx="6172200" cy="3018322"/>
          </a:xfrm>
        </p:spPr>
        <p:txBody>
          <a:bodyPr>
            <a:normAutofit/>
          </a:bodyPr>
          <a:lstStyle/>
          <a:p>
            <a:r>
              <a:rPr lang="es-PE" dirty="0" smtClean="0"/>
              <a:t>Gracias por su atención</a:t>
            </a:r>
            <a:br>
              <a:rPr lang="es-PE" dirty="0" smtClean="0"/>
            </a:br>
            <a:r>
              <a:rPr lang="es-PE" dirty="0" smtClean="0"/>
              <a:t/>
            </a:r>
            <a:br>
              <a:rPr lang="es-PE" dirty="0" smtClean="0"/>
            </a:br>
            <a:r>
              <a:rPr lang="es-PE" dirty="0" smtClean="0">
                <a:hlinkClick r:id="rId2"/>
              </a:rPr>
              <a:t>jmfrancia@yahoo.com</a:t>
            </a:r>
            <a:r>
              <a:rPr lang="es-PE" dirty="0" smtClean="0"/>
              <a:t/>
            </a:r>
            <a:br>
              <a:rPr lang="es-PE" dirty="0" smtClean="0"/>
            </a:br>
            <a:r>
              <a:rPr lang="es-PE" dirty="0" smtClean="0"/>
              <a:t/>
            </a:r>
            <a:br>
              <a:rPr lang="es-PE" dirty="0" smtClean="0"/>
            </a:br>
            <a:r>
              <a:rPr lang="es-PE" dirty="0" smtClean="0">
                <a:hlinkClick r:id="rId3"/>
              </a:rPr>
              <a:t>jmfrancia@gmail.com</a:t>
            </a:r>
            <a:r>
              <a:rPr lang="es-PE" dirty="0" smtClean="0"/>
              <a:t/>
            </a:r>
            <a:br>
              <a:rPr lang="es-PE" dirty="0" smtClean="0"/>
            </a:br>
            <a:endParaRPr lang="es-PE"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marL="342900" lvl="1" indent="-342900">
              <a:spcAft>
                <a:spcPts val="400"/>
              </a:spcAft>
              <a:buNone/>
            </a:pPr>
            <a:r>
              <a:rPr lang="es-PE" sz="4000" b="1" dirty="0" smtClean="0"/>
              <a:t>	</a:t>
            </a:r>
            <a:r>
              <a:rPr lang="es-PE" sz="4000" dirty="0" smtClean="0"/>
              <a:t>Cuando primero se expresa la condición, antes que la formulación de la pregunta, la cual puede quedar enmarcada entre signos de interrogación.</a:t>
            </a:r>
          </a:p>
          <a:p>
            <a:endParaRPr lang="es-PE" sz="4000" dirty="0"/>
          </a:p>
        </p:txBody>
      </p:sp>
      <p:sp>
        <p:nvSpPr>
          <p:cNvPr id="3" name="2 Título"/>
          <p:cNvSpPr>
            <a:spLocks noGrp="1"/>
          </p:cNvSpPr>
          <p:nvPr>
            <p:ph type="title"/>
          </p:nvPr>
        </p:nvSpPr>
        <p:spPr/>
        <p:txBody>
          <a:bodyPr>
            <a:normAutofit/>
          </a:bodyPr>
          <a:lstStyle/>
          <a:p>
            <a:r>
              <a:rPr lang="es-PE" b="1" dirty="0" smtClean="0"/>
              <a:t>Enunciado con condición previa</a:t>
            </a:r>
            <a:endParaRPr lang="es-PE" dirty="0"/>
          </a:p>
        </p:txBody>
      </p:sp>
    </p:spTree>
    <p:extLst>
      <p:ext uri="{BB962C8B-B14F-4D97-AF65-F5344CB8AC3E}">
        <p14:creationId xmlns:p14="http://schemas.microsoft.com/office/powerpoint/2010/main" xmlns="" val="10719823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a:buNone/>
            </a:pPr>
            <a:r>
              <a:rPr lang="es-ES" dirty="0" smtClean="0"/>
              <a:t>	Si en una Institución Educativa, el área de CTA,  ha decidido trabajar con  otras áreas curriculares, los hábitos de higiene en los estudiantes ¿qué tipo de unidad didáctica debe diseñar?</a:t>
            </a:r>
          </a:p>
          <a:p>
            <a:pPr marL="514350" indent="-514350">
              <a:buAutoNum type="alphaLcPeriod"/>
            </a:pPr>
            <a:r>
              <a:rPr lang="es-ES" dirty="0" smtClean="0"/>
              <a:t>Proyecto de aprendizaje</a:t>
            </a:r>
          </a:p>
          <a:p>
            <a:pPr marL="514350" indent="-514350">
              <a:buAutoNum type="alphaLcPeriod"/>
            </a:pPr>
            <a:r>
              <a:rPr lang="es-ES" dirty="0" smtClean="0"/>
              <a:t>Unidad de aprendizaje</a:t>
            </a:r>
          </a:p>
          <a:p>
            <a:pPr marL="514350" indent="-514350">
              <a:buAutoNum type="alphaLcPeriod"/>
            </a:pPr>
            <a:r>
              <a:rPr lang="es-ES" dirty="0" smtClean="0"/>
              <a:t>Módulo aprendizaje</a:t>
            </a:r>
          </a:p>
          <a:p>
            <a:pPr marL="514350" indent="-514350">
              <a:buAutoNum type="alphaLcPeriod"/>
            </a:pPr>
            <a:r>
              <a:rPr lang="es-ES" dirty="0" smtClean="0"/>
              <a:t>Proyecto de Innovación</a:t>
            </a:r>
          </a:p>
          <a:p>
            <a:endParaRPr lang="es-PE" dirty="0"/>
          </a:p>
        </p:txBody>
      </p:sp>
      <p:sp>
        <p:nvSpPr>
          <p:cNvPr id="3" name="2 Título"/>
          <p:cNvSpPr>
            <a:spLocks noGrp="1"/>
          </p:cNvSpPr>
          <p:nvPr>
            <p:ph type="title"/>
          </p:nvPr>
        </p:nvSpPr>
        <p:spPr/>
        <p:txBody>
          <a:bodyPr>
            <a:normAutofit fontScale="90000"/>
          </a:bodyPr>
          <a:lstStyle/>
          <a:p>
            <a:r>
              <a:rPr lang="es-PE" sz="3600" b="1" dirty="0" smtClean="0"/>
              <a:t>Ejemplo de enunciado con condición previa</a:t>
            </a:r>
            <a:endParaRPr lang="es-PE" sz="3600" b="1" dirty="0"/>
          </a:p>
        </p:txBody>
      </p:sp>
    </p:spTree>
    <p:extLst>
      <p:ext uri="{BB962C8B-B14F-4D97-AF65-F5344CB8AC3E}">
        <p14:creationId xmlns:p14="http://schemas.microsoft.com/office/powerpoint/2010/main" xmlns="" val="3883103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a:buNone/>
            </a:pPr>
            <a:r>
              <a:rPr lang="es-ES" dirty="0" smtClean="0"/>
              <a:t>	</a:t>
            </a:r>
            <a:r>
              <a:rPr lang="es-ES" sz="4000" dirty="0" smtClean="0"/>
              <a:t>Las preguntas deben considerar los tres niveles de dominio propuestos: conocimiento, comprensión y aplicación</a:t>
            </a:r>
            <a:r>
              <a:rPr lang="es-ES" dirty="0" smtClean="0"/>
              <a:t>.</a:t>
            </a:r>
            <a:endParaRPr lang="es-PE" dirty="0"/>
          </a:p>
        </p:txBody>
      </p:sp>
      <p:sp>
        <p:nvSpPr>
          <p:cNvPr id="3" name="2 Título"/>
          <p:cNvSpPr>
            <a:spLocks noGrp="1"/>
          </p:cNvSpPr>
          <p:nvPr>
            <p:ph type="title"/>
          </p:nvPr>
        </p:nvSpPr>
        <p:spPr/>
        <p:txBody>
          <a:bodyPr/>
          <a:lstStyle/>
          <a:p>
            <a:r>
              <a:rPr lang="es-PE" dirty="0" smtClean="0"/>
              <a:t>NIVELES DE DOMINIO</a:t>
            </a:r>
            <a:endParaRPr lang="es-PE" dirty="0"/>
          </a:p>
        </p:txBody>
      </p:sp>
    </p:spTree>
    <p:extLst>
      <p:ext uri="{BB962C8B-B14F-4D97-AF65-F5344CB8AC3E}">
        <p14:creationId xmlns:p14="http://schemas.microsoft.com/office/powerpoint/2010/main" xmlns="" val="37357230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56620" y="116632"/>
            <a:ext cx="8229600" cy="1422648"/>
          </a:xfrm>
        </p:spPr>
        <p:txBody>
          <a:bodyPr>
            <a:normAutofit fontScale="90000"/>
          </a:bodyPr>
          <a:lstStyle/>
          <a:p>
            <a:r>
              <a:rPr lang="es-PE" dirty="0" smtClean="0"/>
              <a:t>¿Cómo responder a las preguntas en un examen escrito con preguntas de selección múltiple?</a:t>
            </a:r>
            <a:endParaRPr lang="es-PE" dirty="0"/>
          </a:p>
        </p:txBody>
      </p:sp>
      <p:sp>
        <p:nvSpPr>
          <p:cNvPr id="5" name="4 Marcador de contenido"/>
          <p:cNvSpPr>
            <a:spLocks noGrp="1"/>
          </p:cNvSpPr>
          <p:nvPr>
            <p:ph idx="1"/>
          </p:nvPr>
        </p:nvSpPr>
        <p:spPr>
          <a:xfrm>
            <a:off x="714348" y="1785926"/>
            <a:ext cx="7498080" cy="2838456"/>
          </a:xfrm>
        </p:spPr>
        <p:txBody>
          <a:bodyPr>
            <a:normAutofit/>
          </a:bodyPr>
          <a:lstStyle/>
          <a:p>
            <a:r>
              <a:rPr lang="es-PE" dirty="0" smtClean="0"/>
              <a:t>Por conocimiento – información exacta.</a:t>
            </a:r>
          </a:p>
          <a:p>
            <a:r>
              <a:rPr lang="es-PE" dirty="0" smtClean="0"/>
              <a:t>Por deducción – la pregunta orienta la posible respuesta.</a:t>
            </a:r>
          </a:p>
          <a:p>
            <a:r>
              <a:rPr lang="es-PE" dirty="0" smtClean="0"/>
              <a:t>Por inferencia – sin información exacta, se infiere la respuesta. </a:t>
            </a:r>
            <a:endParaRPr lang="es-PE" dirty="0"/>
          </a:p>
        </p:txBody>
      </p:sp>
      <p:sp>
        <p:nvSpPr>
          <p:cNvPr id="6" name="5 CuadroTexto"/>
          <p:cNvSpPr txBox="1"/>
          <p:nvPr/>
        </p:nvSpPr>
        <p:spPr>
          <a:xfrm>
            <a:off x="1357290" y="4643446"/>
            <a:ext cx="7215238" cy="1077218"/>
          </a:xfrm>
          <a:prstGeom prst="rect">
            <a:avLst/>
          </a:prstGeom>
          <a:noFill/>
        </p:spPr>
        <p:txBody>
          <a:bodyPr wrap="square" rtlCol="0">
            <a:spAutoFit/>
          </a:bodyPr>
          <a:lstStyle/>
          <a:p>
            <a:pPr algn="ctr"/>
            <a:r>
              <a:rPr lang="es-PE" sz="3200" dirty="0" smtClean="0">
                <a:solidFill>
                  <a:schemeClr val="tx2">
                    <a:lumMod val="60000"/>
                    <a:lumOff val="40000"/>
                  </a:schemeClr>
                </a:solidFill>
              </a:rPr>
              <a:t>¡ Tener cuidado con la preguntas sin respuesta correcta!</a:t>
            </a:r>
            <a:endParaRPr lang="es-PE" sz="3200" dirty="0">
              <a:solidFill>
                <a:schemeClr val="tx2">
                  <a:lumMod val="60000"/>
                  <a:lumOff val="40000"/>
                </a:schemeClr>
              </a:solidFill>
            </a:endParaRPr>
          </a:p>
        </p:txBody>
      </p:sp>
    </p:spTree>
    <p:extLst>
      <p:ext uri="{BB962C8B-B14F-4D97-AF65-F5344CB8AC3E}">
        <p14:creationId xmlns:p14="http://schemas.microsoft.com/office/powerpoint/2010/main" xmlns="" val="8406597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a:buNone/>
            </a:pPr>
            <a:r>
              <a:rPr lang="es-PE" dirty="0" smtClean="0"/>
              <a:t>	Se refiere a la capacidad de recuperar información: el sujeto percibe, identifica, reconoce o recuerda. Ejemplos de este nivel son los datos concretos, las definiciones, los hechos, las rutinas o procedimientos, las convenciones, las categorías, las tendencias, los criterios, los principios y las teorías.</a:t>
            </a:r>
          </a:p>
          <a:p>
            <a:endParaRPr lang="es-PE" dirty="0"/>
          </a:p>
        </p:txBody>
      </p:sp>
      <p:sp>
        <p:nvSpPr>
          <p:cNvPr id="3" name="2 Título"/>
          <p:cNvSpPr>
            <a:spLocks noGrp="1"/>
          </p:cNvSpPr>
          <p:nvPr>
            <p:ph type="title"/>
          </p:nvPr>
        </p:nvSpPr>
        <p:spPr/>
        <p:txBody>
          <a:bodyPr/>
          <a:lstStyle/>
          <a:p>
            <a:r>
              <a:rPr lang="es-PE" dirty="0" smtClean="0"/>
              <a:t>Conocimiento</a:t>
            </a:r>
            <a:endParaRPr lang="es-PE" dirty="0"/>
          </a:p>
        </p:txBody>
      </p:sp>
    </p:spTree>
    <p:extLst>
      <p:ext uri="{BB962C8B-B14F-4D97-AF65-F5344CB8AC3E}">
        <p14:creationId xmlns:p14="http://schemas.microsoft.com/office/powerpoint/2010/main" xmlns="" val="5432379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lvl="0">
              <a:buNone/>
            </a:pPr>
            <a:r>
              <a:rPr lang="es-PE" dirty="0" smtClean="0"/>
              <a:t>	Tienen por finalidad promover el análisis y reflexión de los problemas sociales, ambientales y de relación personal con la realidad local, regional, nacional y mundial.</a:t>
            </a:r>
          </a:p>
          <a:p>
            <a:pPr>
              <a:buNone/>
            </a:pPr>
            <a:r>
              <a:rPr lang="es-PE" dirty="0" smtClean="0"/>
              <a:t> </a:t>
            </a:r>
          </a:p>
          <a:p>
            <a:pPr marL="514350" lvl="0" indent="-514350">
              <a:buFont typeface="+mj-lt"/>
              <a:buAutoNum type="alphaUcPeriod"/>
            </a:pPr>
            <a:r>
              <a:rPr lang="es-PE" dirty="0" smtClean="0"/>
              <a:t>Temas transversales.</a:t>
            </a:r>
          </a:p>
          <a:p>
            <a:pPr marL="514350" lvl="0" indent="-514350">
              <a:buFont typeface="+mj-lt"/>
              <a:buAutoNum type="alphaUcPeriod"/>
            </a:pPr>
            <a:r>
              <a:rPr lang="es-PE" dirty="0" smtClean="0"/>
              <a:t>Ejes curriculares.</a:t>
            </a:r>
          </a:p>
          <a:p>
            <a:pPr marL="514350" lvl="0" indent="-514350">
              <a:buFont typeface="+mj-lt"/>
              <a:buAutoNum type="alphaUcPeriod"/>
            </a:pPr>
            <a:r>
              <a:rPr lang="es-PE" dirty="0" smtClean="0"/>
              <a:t>Propósitos educativos.</a:t>
            </a:r>
          </a:p>
          <a:p>
            <a:pPr marL="514350" lvl="0" indent="-514350">
              <a:buFont typeface="+mj-lt"/>
              <a:buAutoNum type="alphaUcPeriod"/>
            </a:pPr>
            <a:r>
              <a:rPr lang="es-PE" dirty="0" smtClean="0"/>
              <a:t>Principios pedagógicos.</a:t>
            </a:r>
          </a:p>
          <a:p>
            <a:endParaRPr lang="es-PE" dirty="0"/>
          </a:p>
        </p:txBody>
      </p:sp>
      <p:sp>
        <p:nvSpPr>
          <p:cNvPr id="3" name="2 Título"/>
          <p:cNvSpPr>
            <a:spLocks noGrp="1"/>
          </p:cNvSpPr>
          <p:nvPr>
            <p:ph type="title"/>
          </p:nvPr>
        </p:nvSpPr>
        <p:spPr/>
        <p:txBody>
          <a:bodyPr/>
          <a:lstStyle/>
          <a:p>
            <a:r>
              <a:rPr lang="es-PE" dirty="0" smtClean="0"/>
              <a:t>Ejemplo</a:t>
            </a:r>
            <a:endParaRPr lang="es-PE" dirty="0"/>
          </a:p>
        </p:txBody>
      </p:sp>
    </p:spTree>
    <p:extLst>
      <p:ext uri="{BB962C8B-B14F-4D97-AF65-F5344CB8AC3E}">
        <p14:creationId xmlns:p14="http://schemas.microsoft.com/office/powerpoint/2010/main" xmlns="" val="19192907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a:buNone/>
            </a:pPr>
            <a:r>
              <a:rPr lang="es-PE" dirty="0" smtClean="0"/>
              <a:t>	En este nivel lo característico es la actividad del sujeto, en el sentido de que puede dar una respuesta original, con lo cual denota la capacidad de actuar por sí mismo, de abstraer, de explicar lo que ha aprendido. En este nivel se consideran la traducción, la interpretación, la interpolación y la extrapolación.</a:t>
            </a:r>
          </a:p>
          <a:p>
            <a:pPr>
              <a:buNone/>
            </a:pPr>
            <a:endParaRPr lang="es-PE" dirty="0"/>
          </a:p>
        </p:txBody>
      </p:sp>
      <p:sp>
        <p:nvSpPr>
          <p:cNvPr id="3" name="2 Título"/>
          <p:cNvSpPr>
            <a:spLocks noGrp="1"/>
          </p:cNvSpPr>
          <p:nvPr>
            <p:ph type="title"/>
          </p:nvPr>
        </p:nvSpPr>
        <p:spPr/>
        <p:txBody>
          <a:bodyPr/>
          <a:lstStyle/>
          <a:p>
            <a:r>
              <a:rPr lang="es-PE" dirty="0" smtClean="0"/>
              <a:t>Comprensión</a:t>
            </a:r>
            <a:endParaRPr lang="es-PE" dirty="0"/>
          </a:p>
        </p:txBody>
      </p:sp>
    </p:spTree>
    <p:extLst>
      <p:ext uri="{BB962C8B-B14F-4D97-AF65-F5344CB8AC3E}">
        <p14:creationId xmlns:p14="http://schemas.microsoft.com/office/powerpoint/2010/main" xmlns="" val="16181420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lvl="0">
              <a:buNone/>
            </a:pPr>
            <a:r>
              <a:rPr lang="es-ES" dirty="0" smtClean="0"/>
              <a:t>	Estrategias de enseñanza es a procesos pedagógicos como estrategias de aprendizaje es a procesos:</a:t>
            </a:r>
            <a:endParaRPr lang="es-PE" dirty="0" smtClean="0"/>
          </a:p>
          <a:p>
            <a:pPr>
              <a:buNone/>
            </a:pPr>
            <a:r>
              <a:rPr lang="es-ES" dirty="0" smtClean="0"/>
              <a:t> </a:t>
            </a:r>
            <a:endParaRPr lang="es-PE" dirty="0" smtClean="0"/>
          </a:p>
          <a:p>
            <a:pPr marL="514350" lvl="0" indent="-514350">
              <a:buFont typeface="+mj-lt"/>
              <a:buAutoNum type="alphaUcPeriod"/>
            </a:pPr>
            <a:r>
              <a:rPr lang="es-PE" dirty="0" smtClean="0"/>
              <a:t>cognitivos.</a:t>
            </a:r>
          </a:p>
          <a:p>
            <a:pPr marL="514350" lvl="0" indent="-514350">
              <a:buFont typeface="+mj-lt"/>
              <a:buAutoNum type="alphaUcPeriod"/>
            </a:pPr>
            <a:r>
              <a:rPr lang="es-PE" dirty="0" smtClean="0"/>
              <a:t>evaluativos.</a:t>
            </a:r>
          </a:p>
          <a:p>
            <a:pPr marL="514350" lvl="0" indent="-514350">
              <a:buFont typeface="+mj-lt"/>
              <a:buAutoNum type="alphaUcPeriod"/>
            </a:pPr>
            <a:r>
              <a:rPr lang="es-PE" dirty="0" smtClean="0"/>
              <a:t>reflexivos.</a:t>
            </a:r>
          </a:p>
          <a:p>
            <a:pPr marL="514350" lvl="0" indent="-514350">
              <a:buFont typeface="+mj-lt"/>
              <a:buAutoNum type="alphaUcPeriod"/>
            </a:pPr>
            <a:r>
              <a:rPr lang="es-PE" dirty="0" smtClean="0"/>
              <a:t>procedimentales.</a:t>
            </a:r>
          </a:p>
          <a:p>
            <a:endParaRPr lang="es-PE" dirty="0"/>
          </a:p>
        </p:txBody>
      </p:sp>
      <p:sp>
        <p:nvSpPr>
          <p:cNvPr id="3" name="2 Título"/>
          <p:cNvSpPr>
            <a:spLocks noGrp="1"/>
          </p:cNvSpPr>
          <p:nvPr>
            <p:ph type="title"/>
          </p:nvPr>
        </p:nvSpPr>
        <p:spPr/>
        <p:txBody>
          <a:bodyPr/>
          <a:lstStyle/>
          <a:p>
            <a:r>
              <a:rPr lang="es-PE" dirty="0" smtClean="0"/>
              <a:t>Ejemplo:</a:t>
            </a:r>
            <a:endParaRPr lang="es-PE" dirty="0"/>
          </a:p>
        </p:txBody>
      </p:sp>
    </p:spTree>
    <p:extLst>
      <p:ext uri="{BB962C8B-B14F-4D97-AF65-F5344CB8AC3E}">
        <p14:creationId xmlns:p14="http://schemas.microsoft.com/office/powerpoint/2010/main" xmlns="" val="4195431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a:buNone/>
            </a:pPr>
            <a:r>
              <a:rPr lang="es-PE" dirty="0" smtClean="0"/>
              <a:t>	Considera la capacidad que el sujeto demuestra para aplicar o ejecutar lo aprendido. Son característicos de este nivel el planteo y la resolución de problemas, que se basan en la aplicación de procedimientos.</a:t>
            </a:r>
          </a:p>
          <a:p>
            <a:endParaRPr lang="es-PE" dirty="0"/>
          </a:p>
        </p:txBody>
      </p:sp>
      <p:sp>
        <p:nvSpPr>
          <p:cNvPr id="3" name="2 Título"/>
          <p:cNvSpPr>
            <a:spLocks noGrp="1"/>
          </p:cNvSpPr>
          <p:nvPr>
            <p:ph type="title"/>
          </p:nvPr>
        </p:nvSpPr>
        <p:spPr/>
        <p:txBody>
          <a:bodyPr/>
          <a:lstStyle/>
          <a:p>
            <a:r>
              <a:rPr lang="es-PE" dirty="0" smtClean="0"/>
              <a:t>Aplicación</a:t>
            </a:r>
            <a:endParaRPr lang="es-PE" dirty="0"/>
          </a:p>
        </p:txBody>
      </p:sp>
    </p:spTree>
    <p:extLst>
      <p:ext uri="{BB962C8B-B14F-4D97-AF65-F5344CB8AC3E}">
        <p14:creationId xmlns:p14="http://schemas.microsoft.com/office/powerpoint/2010/main" xmlns="" val="4764267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a:buNone/>
            </a:pPr>
            <a:r>
              <a:rPr lang="es-PE" dirty="0" smtClean="0"/>
              <a:t>	Una docente planifica en la secuencia didáctica de una de sus sesiones de aprendizaje, la elaboración de mapas </a:t>
            </a:r>
            <a:r>
              <a:rPr lang="es-PE" dirty="0" smtClean="0"/>
              <a:t>mentales. </a:t>
            </a:r>
            <a:r>
              <a:rPr lang="es-PE" dirty="0" smtClean="0"/>
              <a:t>¿qué capacidad desea desarrollar con esta actividad? </a:t>
            </a:r>
          </a:p>
          <a:p>
            <a:pPr>
              <a:buNone/>
            </a:pPr>
            <a:endParaRPr lang="es-PE" dirty="0" smtClean="0"/>
          </a:p>
          <a:p>
            <a:pPr marL="514350" lvl="0" indent="-514350">
              <a:buFont typeface="+mj-lt"/>
              <a:buAutoNum type="alphaUcPeriod"/>
            </a:pPr>
            <a:r>
              <a:rPr lang="es-PE" dirty="0" smtClean="0"/>
              <a:t>Clasifica</a:t>
            </a:r>
          </a:p>
          <a:p>
            <a:pPr marL="514350" lvl="0" indent="-514350">
              <a:buFont typeface="+mj-lt"/>
              <a:buAutoNum type="alphaUcPeriod"/>
            </a:pPr>
            <a:r>
              <a:rPr lang="es-PE" dirty="0" smtClean="0"/>
              <a:t>Analiza</a:t>
            </a:r>
          </a:p>
          <a:p>
            <a:pPr marL="514350" lvl="0" indent="-514350">
              <a:buFont typeface="+mj-lt"/>
              <a:buAutoNum type="alphaUcPeriod"/>
            </a:pPr>
            <a:r>
              <a:rPr lang="es-PE" dirty="0" smtClean="0"/>
              <a:t>Relaciona </a:t>
            </a:r>
          </a:p>
          <a:p>
            <a:pPr marL="514350" lvl="0" indent="-514350">
              <a:buFont typeface="+mj-lt"/>
              <a:buAutoNum type="alphaUcPeriod"/>
            </a:pPr>
            <a:r>
              <a:rPr lang="es-PE" dirty="0" smtClean="0"/>
              <a:t>Interpreta </a:t>
            </a:r>
          </a:p>
          <a:p>
            <a:pPr>
              <a:buNone/>
            </a:pPr>
            <a:endParaRPr lang="es-PE" dirty="0" smtClean="0"/>
          </a:p>
          <a:p>
            <a:endParaRPr lang="es-PE" dirty="0"/>
          </a:p>
        </p:txBody>
      </p:sp>
      <p:sp>
        <p:nvSpPr>
          <p:cNvPr id="3" name="2 Título"/>
          <p:cNvSpPr>
            <a:spLocks noGrp="1"/>
          </p:cNvSpPr>
          <p:nvPr>
            <p:ph type="title"/>
          </p:nvPr>
        </p:nvSpPr>
        <p:spPr/>
        <p:txBody>
          <a:bodyPr/>
          <a:lstStyle/>
          <a:p>
            <a:r>
              <a:rPr lang="es-PE" dirty="0" smtClean="0"/>
              <a:t>Ejemplo:</a:t>
            </a:r>
            <a:endParaRPr lang="es-PE" dirty="0"/>
          </a:p>
        </p:txBody>
      </p:sp>
    </p:spTree>
    <p:extLst>
      <p:ext uri="{BB962C8B-B14F-4D97-AF65-F5344CB8AC3E}">
        <p14:creationId xmlns:p14="http://schemas.microsoft.com/office/powerpoint/2010/main" xmlns="" val="2685925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PE" dirty="0" smtClean="0"/>
              <a:t>Contexto Inmediato</a:t>
            </a:r>
            <a:endParaRPr lang="es-PE" dirty="0"/>
          </a:p>
        </p:txBody>
      </p:sp>
      <p:sp>
        <p:nvSpPr>
          <p:cNvPr id="7" name="6 Marcador de texto"/>
          <p:cNvSpPr>
            <a:spLocks noGrp="1"/>
          </p:cNvSpPr>
          <p:nvPr>
            <p:ph type="body" idx="1"/>
          </p:nvPr>
        </p:nvSpPr>
        <p:spPr/>
        <p:txBody>
          <a:bodyPr/>
          <a:lstStyle/>
          <a:p>
            <a:r>
              <a:rPr lang="es-PE" dirty="0" smtClean="0"/>
              <a:t>Concurso Excepcional de Reubicación</a:t>
            </a:r>
            <a:endParaRPr lang="es-PE" dirty="0"/>
          </a:p>
        </p:txBody>
      </p:sp>
    </p:spTree>
    <p:extLst>
      <p:ext uri="{BB962C8B-B14F-4D97-AF65-F5344CB8AC3E}">
        <p14:creationId xmlns:p14="http://schemas.microsoft.com/office/powerpoint/2010/main" xmlns="" val="35671556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09631" y="2572977"/>
            <a:ext cx="8701088" cy="1685925"/>
          </a:xfrm>
          <a:prstGeom prst="rect">
            <a:avLst/>
          </a:prstGeom>
          <a:noFill/>
          <a:ln w="9525">
            <a:noFill/>
            <a:miter lim="800000"/>
            <a:headEnd/>
            <a:tailEnd/>
          </a:ln>
        </p:spPr>
      </p:pic>
      <p:sp>
        <p:nvSpPr>
          <p:cNvPr id="5" name="4 Título"/>
          <p:cNvSpPr>
            <a:spLocks noGrp="1"/>
          </p:cNvSpPr>
          <p:nvPr>
            <p:ph type="title"/>
          </p:nvPr>
        </p:nvSpPr>
        <p:spPr/>
        <p:txBody>
          <a:bodyPr>
            <a:normAutofit fontScale="90000"/>
          </a:bodyPr>
          <a:lstStyle/>
          <a:p>
            <a:r>
              <a:rPr lang="es-PE" dirty="0" smtClean="0"/>
              <a:t>Concurso Excepcional de Reubicación</a:t>
            </a:r>
            <a:br>
              <a:rPr lang="es-PE" dirty="0" smtClean="0"/>
            </a:br>
            <a:endParaRPr lang="es-PE" dirty="0"/>
          </a:p>
        </p:txBody>
      </p:sp>
      <p:pic>
        <p:nvPicPr>
          <p:cNvPr id="1027" name="Picture 3"/>
          <p:cNvPicPr>
            <a:picLocks noChangeAspect="1" noChangeArrowheads="1"/>
          </p:cNvPicPr>
          <p:nvPr/>
        </p:nvPicPr>
        <p:blipFill>
          <a:blip r:embed="rId3" cstate="print"/>
          <a:srcRect/>
          <a:stretch>
            <a:fillRect/>
          </a:stretch>
        </p:blipFill>
        <p:spPr bwMode="auto">
          <a:xfrm>
            <a:off x="7034859" y="6000071"/>
            <a:ext cx="1772773" cy="546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571472" y="1428736"/>
            <a:ext cx="8072462" cy="2984915"/>
          </a:xfrm>
          <a:prstGeom prst="rect">
            <a:avLst/>
          </a:prstGeom>
          <a:noFill/>
          <a:ln w="9525">
            <a:noFill/>
            <a:miter lim="800000"/>
            <a:headEnd/>
            <a:tailEnd/>
          </a:ln>
        </p:spPr>
      </p:pic>
      <p:sp>
        <p:nvSpPr>
          <p:cNvPr id="3" name="2 CuadroTexto"/>
          <p:cNvSpPr txBox="1"/>
          <p:nvPr/>
        </p:nvSpPr>
        <p:spPr>
          <a:xfrm>
            <a:off x="5857884" y="6215082"/>
            <a:ext cx="1785950" cy="369332"/>
          </a:xfrm>
          <a:prstGeom prst="rect">
            <a:avLst/>
          </a:prstGeom>
          <a:noFill/>
        </p:spPr>
        <p:txBody>
          <a:bodyPr wrap="square" rtlCol="0">
            <a:spAutoFit/>
          </a:bodyPr>
          <a:lstStyle/>
          <a:p>
            <a:r>
              <a:rPr lang="es-PE" dirty="0" smtClean="0"/>
              <a:t>MED 2012</a:t>
            </a:r>
            <a:endParaRPr lang="es-PE"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428596" y="928670"/>
            <a:ext cx="8286776" cy="4594148"/>
          </a:xfrm>
          <a:prstGeom prst="rect">
            <a:avLst/>
          </a:prstGeom>
          <a:noFill/>
          <a:ln w="9525">
            <a:noFill/>
            <a:miter lim="800000"/>
            <a:headEnd/>
            <a:tailEnd/>
          </a:ln>
        </p:spPr>
      </p:pic>
      <p:sp>
        <p:nvSpPr>
          <p:cNvPr id="3" name="2 CuadroTexto"/>
          <p:cNvSpPr txBox="1"/>
          <p:nvPr/>
        </p:nvSpPr>
        <p:spPr>
          <a:xfrm>
            <a:off x="5857884" y="6215082"/>
            <a:ext cx="1785950" cy="369332"/>
          </a:xfrm>
          <a:prstGeom prst="rect">
            <a:avLst/>
          </a:prstGeom>
          <a:noFill/>
        </p:spPr>
        <p:txBody>
          <a:bodyPr wrap="square" rtlCol="0">
            <a:spAutoFit/>
          </a:bodyPr>
          <a:lstStyle/>
          <a:p>
            <a:r>
              <a:rPr lang="es-PE" dirty="0" smtClean="0"/>
              <a:t>MED 2012</a:t>
            </a:r>
            <a:endParaRPr lang="es-PE"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2.bp.blogspot.com/_3HcMPikx7ME/SXteknA6BsI/AAAAAAAAAFw/T76PWmrDXTA/s320/cubo+de+necker.jpg"/>
          <p:cNvPicPr>
            <a:picLocks noChangeAspect="1" noChangeArrowheads="1"/>
          </p:cNvPicPr>
          <p:nvPr/>
        </p:nvPicPr>
        <p:blipFill>
          <a:blip r:embed="rId2" cstate="print"/>
          <a:srcRect/>
          <a:stretch>
            <a:fillRect/>
          </a:stretch>
        </p:blipFill>
        <p:spPr bwMode="auto">
          <a:xfrm>
            <a:off x="2428860" y="1000108"/>
            <a:ext cx="4857784" cy="4372007"/>
          </a:xfrm>
          <a:prstGeom prst="rect">
            <a:avLst/>
          </a:prstGeom>
          <a:noFill/>
        </p:spPr>
      </p:pic>
    </p:spTree>
    <p:extLst>
      <p:ext uri="{BB962C8B-B14F-4D97-AF65-F5344CB8AC3E}">
        <p14:creationId xmlns:p14="http://schemas.microsoft.com/office/powerpoint/2010/main" xmlns="" val="10479465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fontScale="90000"/>
          </a:bodyPr>
          <a:lstStyle/>
          <a:p>
            <a:r>
              <a:rPr lang="es-PE" dirty="0" smtClean="0"/>
              <a:t>Concurso Excepcional de Reubicación</a:t>
            </a:r>
            <a:br>
              <a:rPr lang="es-PE" dirty="0" smtClean="0"/>
            </a:br>
            <a:endParaRPr lang="es-PE" dirty="0"/>
          </a:p>
        </p:txBody>
      </p:sp>
      <p:pic>
        <p:nvPicPr>
          <p:cNvPr id="1027" name="Picture 3"/>
          <p:cNvPicPr>
            <a:picLocks noChangeAspect="1" noChangeArrowheads="1"/>
          </p:cNvPicPr>
          <p:nvPr/>
        </p:nvPicPr>
        <p:blipFill>
          <a:blip r:embed="rId2" cstate="print"/>
          <a:srcRect/>
          <a:stretch>
            <a:fillRect/>
          </a:stretch>
        </p:blipFill>
        <p:spPr bwMode="auto">
          <a:xfrm>
            <a:off x="7034859" y="6000071"/>
            <a:ext cx="1772773" cy="546063"/>
          </a:xfrm>
          <a:prstGeom prst="rect">
            <a:avLst/>
          </a:prstGeom>
          <a:noFill/>
          <a:ln w="9525">
            <a:noFill/>
            <a:miter lim="800000"/>
            <a:headEnd/>
            <a:tailEnd/>
          </a:ln>
        </p:spPr>
      </p:pic>
      <p:pic>
        <p:nvPicPr>
          <p:cNvPr id="3074" name="Picture 2"/>
          <p:cNvPicPr>
            <a:picLocks noChangeAspect="1" noChangeArrowheads="1"/>
          </p:cNvPicPr>
          <p:nvPr/>
        </p:nvPicPr>
        <p:blipFill>
          <a:blip r:embed="rId3"/>
          <a:srcRect/>
          <a:stretch>
            <a:fillRect/>
          </a:stretch>
        </p:blipFill>
        <p:spPr bwMode="auto">
          <a:xfrm>
            <a:off x="85725" y="2552700"/>
            <a:ext cx="897255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fontScale="90000"/>
          </a:bodyPr>
          <a:lstStyle/>
          <a:p>
            <a:r>
              <a:rPr lang="es-PE" dirty="0" smtClean="0"/>
              <a:t>Concurso Excepcional de Reubicación</a:t>
            </a:r>
            <a:br>
              <a:rPr lang="es-PE" dirty="0" smtClean="0"/>
            </a:br>
            <a:endParaRPr lang="es-PE" dirty="0"/>
          </a:p>
        </p:txBody>
      </p:sp>
      <p:pic>
        <p:nvPicPr>
          <p:cNvPr id="1027" name="Picture 3"/>
          <p:cNvPicPr>
            <a:picLocks noChangeAspect="1" noChangeArrowheads="1"/>
          </p:cNvPicPr>
          <p:nvPr/>
        </p:nvPicPr>
        <p:blipFill>
          <a:blip r:embed="rId2" cstate="print"/>
          <a:srcRect/>
          <a:stretch>
            <a:fillRect/>
          </a:stretch>
        </p:blipFill>
        <p:spPr bwMode="auto">
          <a:xfrm>
            <a:off x="7034859" y="6000071"/>
            <a:ext cx="1772773" cy="546063"/>
          </a:xfrm>
          <a:prstGeom prst="rect">
            <a:avLst/>
          </a:prstGeom>
          <a:noFill/>
          <a:ln w="9525">
            <a:noFill/>
            <a:miter lim="800000"/>
            <a:headEnd/>
            <a:tailEnd/>
          </a:ln>
        </p:spPr>
      </p:pic>
      <p:pic>
        <p:nvPicPr>
          <p:cNvPr id="4098" name="Picture 2"/>
          <p:cNvPicPr>
            <a:picLocks noChangeAspect="1" noChangeArrowheads="1"/>
          </p:cNvPicPr>
          <p:nvPr/>
        </p:nvPicPr>
        <p:blipFill>
          <a:blip r:embed="rId3"/>
          <a:srcRect/>
          <a:stretch>
            <a:fillRect/>
          </a:stretch>
        </p:blipFill>
        <p:spPr bwMode="auto">
          <a:xfrm>
            <a:off x="164510" y="2205446"/>
            <a:ext cx="8652918" cy="27510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7371228" y="6311938"/>
            <a:ext cx="1772773" cy="546063"/>
          </a:xfrm>
          <a:prstGeom prst="rect">
            <a:avLst/>
          </a:prstGeom>
          <a:noFill/>
          <a:ln w="9525">
            <a:noFill/>
            <a:miter lim="800000"/>
            <a:headEnd/>
            <a:tailEnd/>
          </a:ln>
        </p:spPr>
      </p:pic>
      <p:pic>
        <p:nvPicPr>
          <p:cNvPr id="5122" name="Picture 2"/>
          <p:cNvPicPr>
            <a:picLocks noChangeAspect="1" noChangeArrowheads="1"/>
          </p:cNvPicPr>
          <p:nvPr/>
        </p:nvPicPr>
        <p:blipFill>
          <a:blip r:embed="rId3"/>
          <a:srcRect/>
          <a:stretch>
            <a:fillRect/>
          </a:stretch>
        </p:blipFill>
        <p:spPr bwMode="auto">
          <a:xfrm>
            <a:off x="313510" y="2704829"/>
            <a:ext cx="2289470" cy="1753637"/>
          </a:xfrm>
          <a:prstGeom prst="rect">
            <a:avLst/>
          </a:prstGeom>
          <a:ln>
            <a:headEnd/>
            <a:tailEnd/>
          </a:ln>
        </p:spPr>
        <p:style>
          <a:lnRef idx="2">
            <a:schemeClr val="accent4"/>
          </a:lnRef>
          <a:fillRef idx="1">
            <a:schemeClr val="lt1"/>
          </a:fillRef>
          <a:effectRef idx="0">
            <a:schemeClr val="accent4"/>
          </a:effectRef>
          <a:fontRef idx="minor">
            <a:schemeClr val="dk1"/>
          </a:fontRef>
        </p:style>
      </p:pic>
      <p:pic>
        <p:nvPicPr>
          <p:cNvPr id="5123" name="Picture 3"/>
          <p:cNvPicPr>
            <a:picLocks noChangeAspect="1" noChangeArrowheads="1"/>
          </p:cNvPicPr>
          <p:nvPr/>
        </p:nvPicPr>
        <p:blipFill>
          <a:blip r:embed="rId4"/>
          <a:srcRect/>
          <a:stretch>
            <a:fillRect/>
          </a:stretch>
        </p:blipFill>
        <p:spPr bwMode="auto">
          <a:xfrm>
            <a:off x="2783717" y="408896"/>
            <a:ext cx="2585118" cy="837615"/>
          </a:xfrm>
          <a:prstGeom prst="rect">
            <a:avLst/>
          </a:prstGeom>
          <a:ln>
            <a:headEnd/>
            <a:tailEnd/>
          </a:ln>
        </p:spPr>
        <p:style>
          <a:lnRef idx="2">
            <a:schemeClr val="accent4"/>
          </a:lnRef>
          <a:fillRef idx="1">
            <a:schemeClr val="lt1"/>
          </a:fillRef>
          <a:effectRef idx="0">
            <a:schemeClr val="accent4"/>
          </a:effectRef>
          <a:fontRef idx="minor">
            <a:schemeClr val="dk1"/>
          </a:fontRef>
        </p:style>
      </p:pic>
      <p:pic>
        <p:nvPicPr>
          <p:cNvPr id="5124" name="Picture 4"/>
          <p:cNvPicPr>
            <a:picLocks noChangeAspect="1" noChangeArrowheads="1"/>
          </p:cNvPicPr>
          <p:nvPr/>
        </p:nvPicPr>
        <p:blipFill>
          <a:blip r:embed="rId5"/>
          <a:srcRect/>
          <a:stretch>
            <a:fillRect/>
          </a:stretch>
        </p:blipFill>
        <p:spPr bwMode="auto">
          <a:xfrm>
            <a:off x="2794431" y="1312684"/>
            <a:ext cx="2568053" cy="5061991"/>
          </a:xfrm>
          <a:prstGeom prst="rect">
            <a:avLst/>
          </a:prstGeom>
          <a:ln>
            <a:headEnd/>
            <a:tailEnd/>
          </a:ln>
        </p:spPr>
        <p:style>
          <a:lnRef idx="2">
            <a:schemeClr val="accent4"/>
          </a:lnRef>
          <a:fillRef idx="1">
            <a:schemeClr val="lt1"/>
          </a:fillRef>
          <a:effectRef idx="0">
            <a:schemeClr val="accent4"/>
          </a:effectRef>
          <a:fontRef idx="minor">
            <a:schemeClr val="dk1"/>
          </a:fontRef>
        </p:style>
      </p:pic>
      <p:pic>
        <p:nvPicPr>
          <p:cNvPr id="5126" name="Picture 6"/>
          <p:cNvPicPr>
            <a:picLocks noChangeAspect="1" noChangeArrowheads="1"/>
          </p:cNvPicPr>
          <p:nvPr/>
        </p:nvPicPr>
        <p:blipFill>
          <a:blip r:embed="rId6"/>
          <a:srcRect/>
          <a:stretch>
            <a:fillRect/>
          </a:stretch>
        </p:blipFill>
        <p:spPr bwMode="auto">
          <a:xfrm>
            <a:off x="5734493" y="1960790"/>
            <a:ext cx="2707851" cy="2532834"/>
          </a:xfrm>
          <a:prstGeom prst="rect">
            <a:avLst/>
          </a:prstGeom>
          <a:ln>
            <a:headEnd/>
            <a:tailEnd/>
          </a:ln>
        </p:spPr>
        <p:style>
          <a:lnRef idx="2">
            <a:schemeClr val="accent4"/>
          </a:lnRef>
          <a:fillRef idx="1">
            <a:schemeClr val="lt1"/>
          </a:fillRef>
          <a:effectRef idx="0">
            <a:schemeClr val="accent4"/>
          </a:effectRef>
          <a:fontRef idx="minor">
            <a:schemeClr val="dk1"/>
          </a:fontRef>
        </p:style>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7371228" y="6311938"/>
            <a:ext cx="1772773" cy="546063"/>
          </a:xfrm>
          <a:prstGeom prst="rect">
            <a:avLst/>
          </a:prstGeom>
          <a:noFill/>
          <a:ln w="9525">
            <a:noFill/>
            <a:miter lim="800000"/>
            <a:headEnd/>
            <a:tailEnd/>
          </a:ln>
        </p:spPr>
      </p:pic>
      <p:pic>
        <p:nvPicPr>
          <p:cNvPr id="6146" name="Picture 2"/>
          <p:cNvPicPr>
            <a:picLocks noChangeAspect="1" noChangeArrowheads="1"/>
          </p:cNvPicPr>
          <p:nvPr/>
        </p:nvPicPr>
        <p:blipFill>
          <a:blip r:embed="rId3"/>
          <a:srcRect/>
          <a:stretch>
            <a:fillRect/>
          </a:stretch>
        </p:blipFill>
        <p:spPr bwMode="auto">
          <a:xfrm>
            <a:off x="374129" y="2157414"/>
            <a:ext cx="2269339" cy="1970450"/>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6147" name="Picture 3"/>
          <p:cNvPicPr>
            <a:picLocks noChangeAspect="1" noChangeArrowheads="1"/>
          </p:cNvPicPr>
          <p:nvPr/>
        </p:nvPicPr>
        <p:blipFill>
          <a:blip r:embed="rId4"/>
          <a:srcRect/>
          <a:stretch>
            <a:fillRect/>
          </a:stretch>
        </p:blipFill>
        <p:spPr bwMode="auto">
          <a:xfrm>
            <a:off x="2812699" y="534762"/>
            <a:ext cx="2614919" cy="962391"/>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6148" name="Picture 4"/>
          <p:cNvPicPr>
            <a:picLocks noChangeAspect="1" noChangeArrowheads="1"/>
          </p:cNvPicPr>
          <p:nvPr/>
        </p:nvPicPr>
        <p:blipFill>
          <a:blip r:embed="rId5"/>
          <a:srcRect/>
          <a:stretch>
            <a:fillRect/>
          </a:stretch>
        </p:blipFill>
        <p:spPr bwMode="auto">
          <a:xfrm>
            <a:off x="2774428" y="1778999"/>
            <a:ext cx="2666688" cy="3694339"/>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6149" name="Picture 5"/>
          <p:cNvPicPr>
            <a:picLocks noChangeAspect="1" noChangeArrowheads="1"/>
          </p:cNvPicPr>
          <p:nvPr/>
        </p:nvPicPr>
        <p:blipFill>
          <a:blip r:embed="rId6"/>
          <a:srcRect/>
          <a:stretch>
            <a:fillRect/>
          </a:stretch>
        </p:blipFill>
        <p:spPr bwMode="auto">
          <a:xfrm>
            <a:off x="5800929" y="1033870"/>
            <a:ext cx="2445646" cy="3812450"/>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7371228" y="6311938"/>
            <a:ext cx="1772773" cy="546063"/>
          </a:xfrm>
          <a:prstGeom prst="rect">
            <a:avLst/>
          </a:prstGeom>
          <a:noFill/>
          <a:ln w="9525">
            <a:noFill/>
            <a:miter lim="800000"/>
            <a:headEnd/>
            <a:tailEnd/>
          </a:ln>
        </p:spPr>
      </p:pic>
      <p:pic>
        <p:nvPicPr>
          <p:cNvPr id="7170" name="Picture 2"/>
          <p:cNvPicPr>
            <a:picLocks noChangeAspect="1" noChangeArrowheads="1"/>
          </p:cNvPicPr>
          <p:nvPr/>
        </p:nvPicPr>
        <p:blipFill>
          <a:blip r:embed="rId3"/>
          <a:srcRect/>
          <a:stretch>
            <a:fillRect/>
          </a:stretch>
        </p:blipFill>
        <p:spPr bwMode="auto">
          <a:xfrm>
            <a:off x="178901" y="2518411"/>
            <a:ext cx="2476125" cy="2062476"/>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7172" name="Picture 4"/>
          <p:cNvPicPr>
            <a:picLocks noChangeAspect="1" noChangeArrowheads="1"/>
          </p:cNvPicPr>
          <p:nvPr/>
        </p:nvPicPr>
        <p:blipFill>
          <a:blip r:embed="rId4"/>
          <a:srcRect/>
          <a:stretch>
            <a:fillRect/>
          </a:stretch>
        </p:blipFill>
        <p:spPr bwMode="auto">
          <a:xfrm>
            <a:off x="2843724" y="759145"/>
            <a:ext cx="2691663" cy="995518"/>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7173" name="Picture 5"/>
          <p:cNvPicPr>
            <a:picLocks noChangeAspect="1" noChangeArrowheads="1"/>
          </p:cNvPicPr>
          <p:nvPr/>
        </p:nvPicPr>
        <p:blipFill>
          <a:blip r:embed="rId5"/>
          <a:srcRect/>
          <a:stretch>
            <a:fillRect/>
          </a:stretch>
        </p:blipFill>
        <p:spPr bwMode="auto">
          <a:xfrm>
            <a:off x="2818006" y="2184085"/>
            <a:ext cx="2661305" cy="2714488"/>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7174" name="Picture 6"/>
          <p:cNvPicPr>
            <a:picLocks noChangeAspect="1" noChangeArrowheads="1"/>
          </p:cNvPicPr>
          <p:nvPr/>
        </p:nvPicPr>
        <p:blipFill>
          <a:blip r:embed="rId6"/>
          <a:srcRect/>
          <a:stretch>
            <a:fillRect/>
          </a:stretch>
        </p:blipFill>
        <p:spPr bwMode="auto">
          <a:xfrm>
            <a:off x="5856039" y="297453"/>
            <a:ext cx="2649224" cy="5750651"/>
          </a:xfrm>
          <a:prstGeom prst="rect">
            <a:avLst/>
          </a:prstGeom>
          <a:ln>
            <a:headEnd/>
            <a:tailEnd/>
          </a:ln>
        </p:spPr>
        <p:style>
          <a:lnRef idx="2">
            <a:schemeClr val="accent1"/>
          </a:lnRef>
          <a:fillRef idx="1">
            <a:schemeClr val="lt1"/>
          </a:fillRef>
          <a:effectRef idx="0">
            <a:schemeClr val="accent1"/>
          </a:effectRef>
          <a:fontRef idx="minor">
            <a:schemeClr val="dk1"/>
          </a:fontRef>
        </p:style>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093639" y="450670"/>
            <a:ext cx="7514035" cy="1049504"/>
          </a:xfrm>
        </p:spPr>
        <p:txBody>
          <a:bodyPr>
            <a:normAutofit fontScale="90000"/>
          </a:bodyPr>
          <a:lstStyle/>
          <a:p>
            <a:r>
              <a:rPr lang="es-PE" dirty="0" smtClean="0"/>
              <a:t>Concurso Excepcional de Reubicación</a:t>
            </a:r>
            <a:br>
              <a:rPr lang="es-PE" dirty="0" smtClean="0"/>
            </a:br>
            <a:endParaRPr lang="es-PE" dirty="0"/>
          </a:p>
        </p:txBody>
      </p:sp>
      <p:pic>
        <p:nvPicPr>
          <p:cNvPr id="1027" name="Picture 3"/>
          <p:cNvPicPr>
            <a:picLocks noChangeAspect="1" noChangeArrowheads="1"/>
          </p:cNvPicPr>
          <p:nvPr/>
        </p:nvPicPr>
        <p:blipFill>
          <a:blip r:embed="rId2" cstate="print"/>
          <a:srcRect/>
          <a:stretch>
            <a:fillRect/>
          </a:stretch>
        </p:blipFill>
        <p:spPr bwMode="auto">
          <a:xfrm>
            <a:off x="7371228" y="6311938"/>
            <a:ext cx="1772773" cy="546063"/>
          </a:xfrm>
          <a:prstGeom prst="rect">
            <a:avLst/>
          </a:prstGeom>
          <a:noFill/>
          <a:ln w="9525">
            <a:noFill/>
            <a:miter lim="800000"/>
            <a:headEnd/>
            <a:tailEnd/>
          </a:ln>
        </p:spPr>
      </p:pic>
      <p:pic>
        <p:nvPicPr>
          <p:cNvPr id="8194" name="Picture 2"/>
          <p:cNvPicPr>
            <a:picLocks noChangeAspect="1" noChangeArrowheads="1"/>
          </p:cNvPicPr>
          <p:nvPr/>
        </p:nvPicPr>
        <p:blipFill>
          <a:blip r:embed="rId3"/>
          <a:srcRect/>
          <a:stretch>
            <a:fillRect/>
          </a:stretch>
        </p:blipFill>
        <p:spPr bwMode="auto">
          <a:xfrm>
            <a:off x="1069317" y="1492296"/>
            <a:ext cx="7699126" cy="47295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571472" y="714356"/>
            <a:ext cx="7467600" cy="4873752"/>
          </a:xfrm>
        </p:spPr>
        <p:style>
          <a:lnRef idx="1">
            <a:schemeClr val="accent5"/>
          </a:lnRef>
          <a:fillRef idx="2">
            <a:schemeClr val="accent5"/>
          </a:fillRef>
          <a:effectRef idx="1">
            <a:schemeClr val="accent5"/>
          </a:effectRef>
          <a:fontRef idx="minor">
            <a:schemeClr val="dk1"/>
          </a:fontRef>
        </p:style>
        <p:txBody>
          <a:bodyPr>
            <a:normAutofit/>
          </a:bodyPr>
          <a:lstStyle/>
          <a:p>
            <a:endParaRPr lang="es-PE" dirty="0" smtClean="0"/>
          </a:p>
          <a:p>
            <a:r>
              <a:rPr lang="es-PE" dirty="0" smtClean="0"/>
              <a:t> La siguiente afirmación “si tuviese que reducir toda la Psicología Educativa en un solo principio, diría que el factor más importante que influye en el aprendizaje es lo que el alumno ya sabe” corresponde a: </a:t>
            </a:r>
          </a:p>
          <a:p>
            <a:endParaRPr lang="es-PE" dirty="0" smtClean="0"/>
          </a:p>
          <a:p>
            <a:pPr>
              <a:buNone/>
            </a:pPr>
            <a:r>
              <a:rPr lang="es-PE" dirty="0" smtClean="0"/>
              <a:t>a.- </a:t>
            </a:r>
            <a:r>
              <a:rPr lang="es-PE" dirty="0" err="1" smtClean="0"/>
              <a:t>Bruner</a:t>
            </a:r>
            <a:endParaRPr lang="es-PE" dirty="0" smtClean="0"/>
          </a:p>
          <a:p>
            <a:pPr>
              <a:buNone/>
            </a:pPr>
            <a:r>
              <a:rPr lang="es-PE" dirty="0" smtClean="0"/>
              <a:t>b.- </a:t>
            </a:r>
            <a:r>
              <a:rPr lang="es-PE" dirty="0" err="1" smtClean="0"/>
              <a:t>Vigotsky</a:t>
            </a:r>
            <a:endParaRPr lang="es-PE" dirty="0" smtClean="0"/>
          </a:p>
          <a:p>
            <a:pPr>
              <a:buNone/>
            </a:pPr>
            <a:r>
              <a:rPr lang="es-PE" dirty="0" smtClean="0"/>
              <a:t>c.- </a:t>
            </a:r>
            <a:r>
              <a:rPr lang="es-PE" dirty="0" err="1" smtClean="0"/>
              <a:t>Ausebel</a:t>
            </a:r>
            <a:endParaRPr lang="es-PE" dirty="0" smtClean="0"/>
          </a:p>
          <a:p>
            <a:pPr>
              <a:buNone/>
            </a:pPr>
            <a:r>
              <a:rPr lang="es-PE" dirty="0" smtClean="0"/>
              <a:t>d.- </a:t>
            </a:r>
            <a:r>
              <a:rPr lang="es-PE" dirty="0" err="1" smtClean="0"/>
              <a:t>Piaget</a:t>
            </a:r>
            <a:endParaRPr lang="es-PE" dirty="0"/>
          </a:p>
        </p:txBody>
      </p:sp>
      <p:sp>
        <p:nvSpPr>
          <p:cNvPr id="4" name="3 CuadroTexto"/>
          <p:cNvSpPr txBox="1"/>
          <p:nvPr/>
        </p:nvSpPr>
        <p:spPr>
          <a:xfrm>
            <a:off x="5214943" y="5857892"/>
            <a:ext cx="2428892" cy="369332"/>
          </a:xfrm>
          <a:prstGeom prst="rect">
            <a:avLst/>
          </a:prstGeom>
          <a:noFill/>
        </p:spPr>
        <p:txBody>
          <a:bodyPr wrap="square" rtlCol="0">
            <a:spAutoFit/>
          </a:bodyPr>
          <a:lstStyle/>
          <a:p>
            <a:r>
              <a:rPr lang="es-PE" dirty="0" smtClean="0"/>
              <a:t>CPM - 2010</a:t>
            </a:r>
            <a:endParaRPr lang="es-PE"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571472" y="714356"/>
            <a:ext cx="7467600" cy="4873752"/>
          </a:xfrm>
        </p:spPr>
        <p:style>
          <a:lnRef idx="0">
            <a:schemeClr val="accent1"/>
          </a:lnRef>
          <a:fillRef idx="3">
            <a:schemeClr val="accent1"/>
          </a:fillRef>
          <a:effectRef idx="3">
            <a:schemeClr val="accent1"/>
          </a:effectRef>
          <a:fontRef idx="minor">
            <a:schemeClr val="lt1"/>
          </a:fontRef>
        </p:style>
        <p:txBody>
          <a:bodyPr>
            <a:normAutofit lnSpcReduction="10000"/>
          </a:bodyPr>
          <a:lstStyle/>
          <a:p>
            <a:endParaRPr lang="es-PE" dirty="0" smtClean="0"/>
          </a:p>
          <a:p>
            <a:r>
              <a:rPr lang="es-PE" dirty="0" smtClean="0"/>
              <a:t> La profesora Martha esta convencida que el factor más importante que influye en el aprendizaje de sus estudiantes, es lo que ellos ya saben. Este convencimiento esta alineado con los principio pedagógicos de:  </a:t>
            </a:r>
          </a:p>
          <a:p>
            <a:endParaRPr lang="es-PE" dirty="0" smtClean="0"/>
          </a:p>
          <a:p>
            <a:pPr>
              <a:buNone/>
            </a:pPr>
            <a:r>
              <a:rPr lang="es-PE" dirty="0" smtClean="0"/>
              <a:t>a.- El aprendizaje por descubrimiento de </a:t>
            </a:r>
            <a:r>
              <a:rPr lang="es-PE" dirty="0" err="1" smtClean="0"/>
              <a:t>Bruner</a:t>
            </a:r>
            <a:endParaRPr lang="es-PE" dirty="0" smtClean="0"/>
          </a:p>
          <a:p>
            <a:pPr>
              <a:buNone/>
            </a:pPr>
            <a:r>
              <a:rPr lang="es-PE" dirty="0" smtClean="0"/>
              <a:t>b.- El aprendizaje socio cultural de </a:t>
            </a:r>
            <a:r>
              <a:rPr lang="es-PE" dirty="0" err="1" smtClean="0"/>
              <a:t>Vigotsky</a:t>
            </a:r>
            <a:endParaRPr lang="es-PE" dirty="0" smtClean="0"/>
          </a:p>
          <a:p>
            <a:pPr>
              <a:buNone/>
            </a:pPr>
            <a:r>
              <a:rPr lang="es-PE" dirty="0" smtClean="0"/>
              <a:t>c.- El aprendizaje significativo de </a:t>
            </a:r>
            <a:r>
              <a:rPr lang="es-PE" dirty="0" err="1" smtClean="0"/>
              <a:t>Ausebel</a:t>
            </a:r>
            <a:endParaRPr lang="es-PE" dirty="0" smtClean="0"/>
          </a:p>
          <a:p>
            <a:pPr>
              <a:buNone/>
            </a:pPr>
            <a:r>
              <a:rPr lang="es-PE" dirty="0" smtClean="0"/>
              <a:t>d.- La teoría psicogenética del aprendizaje de </a:t>
            </a:r>
            <a:r>
              <a:rPr lang="es-PE" dirty="0" err="1" smtClean="0"/>
              <a:t>Piaget</a:t>
            </a:r>
            <a:endParaRPr lang="es-PE"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093639" y="450670"/>
            <a:ext cx="7514035" cy="1443446"/>
          </a:xfrm>
        </p:spPr>
        <p:txBody>
          <a:bodyPr>
            <a:normAutofit fontScale="90000"/>
          </a:bodyPr>
          <a:lstStyle/>
          <a:p>
            <a:r>
              <a:rPr lang="es-PE" dirty="0" smtClean="0"/>
              <a:t>Concurso Excepcional de Reubicación</a:t>
            </a:r>
            <a:br>
              <a:rPr lang="es-PE" dirty="0" smtClean="0"/>
            </a:br>
            <a:endParaRPr lang="es-PE" dirty="0"/>
          </a:p>
        </p:txBody>
      </p:sp>
      <p:pic>
        <p:nvPicPr>
          <p:cNvPr id="1027" name="Picture 3"/>
          <p:cNvPicPr>
            <a:picLocks noChangeAspect="1" noChangeArrowheads="1"/>
          </p:cNvPicPr>
          <p:nvPr/>
        </p:nvPicPr>
        <p:blipFill>
          <a:blip r:embed="rId2" cstate="print"/>
          <a:srcRect/>
          <a:stretch>
            <a:fillRect/>
          </a:stretch>
        </p:blipFill>
        <p:spPr bwMode="auto">
          <a:xfrm>
            <a:off x="7371228" y="6311938"/>
            <a:ext cx="1772773" cy="546063"/>
          </a:xfrm>
          <a:prstGeom prst="rect">
            <a:avLst/>
          </a:prstGeom>
          <a:noFill/>
          <a:ln w="9525">
            <a:noFill/>
            <a:miter lim="800000"/>
            <a:headEnd/>
            <a:tailEnd/>
          </a:ln>
        </p:spPr>
      </p:pic>
      <p:pic>
        <p:nvPicPr>
          <p:cNvPr id="9218" name="Picture 2"/>
          <p:cNvPicPr>
            <a:picLocks noChangeAspect="1" noChangeArrowheads="1"/>
          </p:cNvPicPr>
          <p:nvPr/>
        </p:nvPicPr>
        <p:blipFill>
          <a:blip r:embed="rId3"/>
          <a:srcRect/>
          <a:stretch>
            <a:fillRect/>
          </a:stretch>
        </p:blipFill>
        <p:spPr bwMode="auto">
          <a:xfrm>
            <a:off x="500574" y="1685791"/>
            <a:ext cx="8463812" cy="4179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093639" y="450670"/>
            <a:ext cx="7514035" cy="1443446"/>
          </a:xfrm>
        </p:spPr>
        <p:txBody>
          <a:bodyPr>
            <a:normAutofit fontScale="90000"/>
          </a:bodyPr>
          <a:lstStyle/>
          <a:p>
            <a:r>
              <a:rPr lang="es-PE" dirty="0" smtClean="0"/>
              <a:t>Concurso Excepcional de Reubicación</a:t>
            </a:r>
            <a:br>
              <a:rPr lang="es-PE" dirty="0" smtClean="0"/>
            </a:br>
            <a:endParaRPr lang="es-PE" dirty="0"/>
          </a:p>
        </p:txBody>
      </p:sp>
      <p:pic>
        <p:nvPicPr>
          <p:cNvPr id="1027" name="Picture 3"/>
          <p:cNvPicPr>
            <a:picLocks noChangeAspect="1" noChangeArrowheads="1"/>
          </p:cNvPicPr>
          <p:nvPr/>
        </p:nvPicPr>
        <p:blipFill>
          <a:blip r:embed="rId2" cstate="print"/>
          <a:srcRect/>
          <a:stretch>
            <a:fillRect/>
          </a:stretch>
        </p:blipFill>
        <p:spPr bwMode="auto">
          <a:xfrm>
            <a:off x="7371228" y="6311938"/>
            <a:ext cx="1772773" cy="546063"/>
          </a:xfrm>
          <a:prstGeom prst="rect">
            <a:avLst/>
          </a:prstGeom>
          <a:noFill/>
          <a:ln w="9525">
            <a:noFill/>
            <a:miter lim="800000"/>
            <a:headEnd/>
            <a:tailEnd/>
          </a:ln>
        </p:spPr>
      </p:pic>
      <p:pic>
        <p:nvPicPr>
          <p:cNvPr id="10242" name="Picture 2"/>
          <p:cNvPicPr>
            <a:picLocks noChangeAspect="1" noChangeArrowheads="1"/>
          </p:cNvPicPr>
          <p:nvPr/>
        </p:nvPicPr>
        <p:blipFill>
          <a:blip r:embed="rId3"/>
          <a:srcRect/>
          <a:stretch>
            <a:fillRect/>
          </a:stretch>
        </p:blipFill>
        <p:spPr bwMode="auto">
          <a:xfrm>
            <a:off x="1107078" y="1578839"/>
            <a:ext cx="7259683" cy="42069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www.humorspain.com/nuevo/ilusiones_opticas/imagenes/ilusion_optica_04.jpg"/>
          <p:cNvPicPr>
            <a:picLocks noChangeAspect="1" noChangeArrowheads="1"/>
          </p:cNvPicPr>
          <p:nvPr/>
        </p:nvPicPr>
        <p:blipFill>
          <a:blip r:embed="rId2" cstate="print"/>
          <a:srcRect/>
          <a:stretch>
            <a:fillRect/>
          </a:stretch>
        </p:blipFill>
        <p:spPr bwMode="auto">
          <a:xfrm>
            <a:off x="2500298" y="357165"/>
            <a:ext cx="4500594" cy="6151891"/>
          </a:xfrm>
          <a:prstGeom prst="rect">
            <a:avLst/>
          </a:prstGeom>
          <a:noFill/>
        </p:spPr>
      </p:pic>
    </p:spTree>
    <p:extLst>
      <p:ext uri="{BB962C8B-B14F-4D97-AF65-F5344CB8AC3E}">
        <p14:creationId xmlns:p14="http://schemas.microsoft.com/office/powerpoint/2010/main" xmlns="" val="39435423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Para tomar en cuenta:</a:t>
            </a:r>
            <a:endParaRPr lang="es-PE" dirty="0"/>
          </a:p>
        </p:txBody>
      </p:sp>
      <p:sp>
        <p:nvSpPr>
          <p:cNvPr id="3" name="2 CuadroTexto"/>
          <p:cNvSpPr txBox="1"/>
          <p:nvPr/>
        </p:nvSpPr>
        <p:spPr>
          <a:xfrm>
            <a:off x="571472" y="1928802"/>
            <a:ext cx="1571636"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PE" dirty="0" smtClean="0"/>
              <a:t>Desempeño 1</a:t>
            </a:r>
            <a:endParaRPr lang="es-PE" dirty="0"/>
          </a:p>
        </p:txBody>
      </p:sp>
      <p:sp>
        <p:nvSpPr>
          <p:cNvPr id="4" name="3 CuadroTexto"/>
          <p:cNvSpPr txBox="1"/>
          <p:nvPr/>
        </p:nvSpPr>
        <p:spPr>
          <a:xfrm>
            <a:off x="642910" y="3071810"/>
            <a:ext cx="1571636"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PE" dirty="0" smtClean="0"/>
              <a:t>Desempeño 2</a:t>
            </a:r>
            <a:endParaRPr lang="es-PE" dirty="0"/>
          </a:p>
        </p:txBody>
      </p:sp>
      <p:sp>
        <p:nvSpPr>
          <p:cNvPr id="5" name="4 CuadroTexto"/>
          <p:cNvSpPr txBox="1"/>
          <p:nvPr/>
        </p:nvSpPr>
        <p:spPr>
          <a:xfrm>
            <a:off x="642910" y="4286256"/>
            <a:ext cx="1571636"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PE" dirty="0" smtClean="0"/>
              <a:t>Desempeño 3</a:t>
            </a:r>
            <a:endParaRPr lang="es-PE" dirty="0"/>
          </a:p>
        </p:txBody>
      </p:sp>
      <p:sp>
        <p:nvSpPr>
          <p:cNvPr id="6" name="5 CuadroTexto"/>
          <p:cNvSpPr txBox="1"/>
          <p:nvPr/>
        </p:nvSpPr>
        <p:spPr>
          <a:xfrm>
            <a:off x="5429256" y="1857364"/>
            <a:ext cx="1571636"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PE" dirty="0" smtClean="0"/>
              <a:t>Sub Prueba</a:t>
            </a:r>
          </a:p>
          <a:p>
            <a:pPr algn="ctr"/>
            <a:r>
              <a:rPr lang="es-PE" dirty="0" smtClean="0"/>
              <a:t>1</a:t>
            </a:r>
            <a:endParaRPr lang="es-PE" dirty="0"/>
          </a:p>
        </p:txBody>
      </p:sp>
      <p:sp>
        <p:nvSpPr>
          <p:cNvPr id="7" name="6 CuadroTexto"/>
          <p:cNvSpPr txBox="1"/>
          <p:nvPr/>
        </p:nvSpPr>
        <p:spPr>
          <a:xfrm>
            <a:off x="5429256" y="3000372"/>
            <a:ext cx="1571636"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PE" dirty="0" smtClean="0"/>
              <a:t>Sub Prueba</a:t>
            </a:r>
          </a:p>
          <a:p>
            <a:pPr algn="ctr"/>
            <a:r>
              <a:rPr lang="es-PE" dirty="0" smtClean="0"/>
              <a:t>2</a:t>
            </a:r>
            <a:endParaRPr lang="es-PE" dirty="0"/>
          </a:p>
        </p:txBody>
      </p:sp>
      <p:sp>
        <p:nvSpPr>
          <p:cNvPr id="8" name="7 CuadroTexto"/>
          <p:cNvSpPr txBox="1"/>
          <p:nvPr/>
        </p:nvSpPr>
        <p:spPr>
          <a:xfrm>
            <a:off x="5500694" y="4286256"/>
            <a:ext cx="1571636"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PE" dirty="0" smtClean="0"/>
              <a:t>Sub Prueba</a:t>
            </a:r>
          </a:p>
          <a:p>
            <a:pPr algn="ctr"/>
            <a:r>
              <a:rPr lang="es-PE" dirty="0" smtClean="0"/>
              <a:t>3</a:t>
            </a:r>
            <a:endParaRPr lang="es-PE" dirty="0"/>
          </a:p>
        </p:txBody>
      </p:sp>
      <p:sp>
        <p:nvSpPr>
          <p:cNvPr id="9" name="8 Flecha derecha"/>
          <p:cNvSpPr/>
          <p:nvPr/>
        </p:nvSpPr>
        <p:spPr>
          <a:xfrm>
            <a:off x="2786050" y="2071678"/>
            <a:ext cx="235745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9 Flecha derecha"/>
          <p:cNvSpPr/>
          <p:nvPr/>
        </p:nvSpPr>
        <p:spPr>
          <a:xfrm>
            <a:off x="2857488" y="3214686"/>
            <a:ext cx="235745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10 Flecha derecha"/>
          <p:cNvSpPr/>
          <p:nvPr/>
        </p:nvSpPr>
        <p:spPr>
          <a:xfrm>
            <a:off x="2857488" y="4714884"/>
            <a:ext cx="235745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11 Flecha derecha"/>
          <p:cNvSpPr/>
          <p:nvPr/>
        </p:nvSpPr>
        <p:spPr>
          <a:xfrm rot="710442">
            <a:off x="2854393" y="3811461"/>
            <a:ext cx="235745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12 Flecha derecha"/>
          <p:cNvSpPr/>
          <p:nvPr/>
        </p:nvSpPr>
        <p:spPr>
          <a:xfrm rot="20273714">
            <a:off x="2739733" y="4007556"/>
            <a:ext cx="235745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Para tomar en cuenta:</a:t>
            </a:r>
            <a:endParaRPr lang="es-PE" dirty="0"/>
          </a:p>
        </p:txBody>
      </p:sp>
      <p:sp>
        <p:nvSpPr>
          <p:cNvPr id="3" name="2 CuadroTexto"/>
          <p:cNvSpPr txBox="1"/>
          <p:nvPr/>
        </p:nvSpPr>
        <p:spPr>
          <a:xfrm>
            <a:off x="571472" y="1928802"/>
            <a:ext cx="1571636"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PE" dirty="0" smtClean="0"/>
              <a:t>Desempeño 1</a:t>
            </a:r>
            <a:endParaRPr lang="es-PE" dirty="0"/>
          </a:p>
        </p:txBody>
      </p:sp>
      <p:sp>
        <p:nvSpPr>
          <p:cNvPr id="4" name="3 CuadroTexto"/>
          <p:cNvSpPr txBox="1"/>
          <p:nvPr/>
        </p:nvSpPr>
        <p:spPr>
          <a:xfrm>
            <a:off x="642910" y="3071810"/>
            <a:ext cx="1571636"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PE" dirty="0" smtClean="0"/>
              <a:t>Desempeño 2</a:t>
            </a:r>
            <a:endParaRPr lang="es-PE" dirty="0"/>
          </a:p>
        </p:txBody>
      </p:sp>
      <p:sp>
        <p:nvSpPr>
          <p:cNvPr id="5" name="4 CuadroTexto"/>
          <p:cNvSpPr txBox="1"/>
          <p:nvPr/>
        </p:nvSpPr>
        <p:spPr>
          <a:xfrm>
            <a:off x="642910" y="4286256"/>
            <a:ext cx="1571636"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PE" dirty="0" smtClean="0"/>
              <a:t>Desempeño 3</a:t>
            </a:r>
            <a:endParaRPr lang="es-PE" dirty="0"/>
          </a:p>
        </p:txBody>
      </p:sp>
      <p:sp>
        <p:nvSpPr>
          <p:cNvPr id="6" name="5 CuadroTexto"/>
          <p:cNvSpPr txBox="1"/>
          <p:nvPr/>
        </p:nvSpPr>
        <p:spPr>
          <a:xfrm>
            <a:off x="5429256" y="1857364"/>
            <a:ext cx="1571636"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PE" dirty="0" smtClean="0"/>
              <a:t>Sub Prueba</a:t>
            </a:r>
          </a:p>
          <a:p>
            <a:pPr algn="ctr"/>
            <a:r>
              <a:rPr lang="es-PE" dirty="0" smtClean="0"/>
              <a:t>1</a:t>
            </a:r>
            <a:endParaRPr lang="es-PE" dirty="0"/>
          </a:p>
        </p:txBody>
      </p:sp>
      <p:sp>
        <p:nvSpPr>
          <p:cNvPr id="7" name="6 CuadroTexto"/>
          <p:cNvSpPr txBox="1"/>
          <p:nvPr/>
        </p:nvSpPr>
        <p:spPr>
          <a:xfrm>
            <a:off x="5429256" y="3000372"/>
            <a:ext cx="1571636"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PE" dirty="0" smtClean="0"/>
              <a:t>Sub Prueba</a:t>
            </a:r>
          </a:p>
          <a:p>
            <a:pPr algn="ctr"/>
            <a:r>
              <a:rPr lang="es-PE" dirty="0" smtClean="0"/>
              <a:t>2</a:t>
            </a:r>
            <a:endParaRPr lang="es-PE" dirty="0"/>
          </a:p>
        </p:txBody>
      </p:sp>
      <p:sp>
        <p:nvSpPr>
          <p:cNvPr id="8" name="7 CuadroTexto"/>
          <p:cNvSpPr txBox="1"/>
          <p:nvPr/>
        </p:nvSpPr>
        <p:spPr>
          <a:xfrm>
            <a:off x="5500694" y="4286256"/>
            <a:ext cx="1571636"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PE" dirty="0" smtClean="0"/>
              <a:t>Sub Prueba</a:t>
            </a:r>
          </a:p>
          <a:p>
            <a:pPr algn="ctr"/>
            <a:r>
              <a:rPr lang="es-PE" dirty="0" smtClean="0"/>
              <a:t>3</a:t>
            </a:r>
            <a:endParaRPr lang="es-PE" dirty="0"/>
          </a:p>
        </p:txBody>
      </p:sp>
      <p:sp>
        <p:nvSpPr>
          <p:cNvPr id="9" name="8 Flecha derecha"/>
          <p:cNvSpPr/>
          <p:nvPr/>
        </p:nvSpPr>
        <p:spPr>
          <a:xfrm>
            <a:off x="2786050" y="2071678"/>
            <a:ext cx="235745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9 Flecha derecha"/>
          <p:cNvSpPr/>
          <p:nvPr/>
        </p:nvSpPr>
        <p:spPr>
          <a:xfrm>
            <a:off x="2857488" y="3214686"/>
            <a:ext cx="235745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10 Flecha derecha"/>
          <p:cNvSpPr/>
          <p:nvPr/>
        </p:nvSpPr>
        <p:spPr>
          <a:xfrm>
            <a:off x="2857488" y="4714884"/>
            <a:ext cx="235745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11 Flecha derecha"/>
          <p:cNvSpPr/>
          <p:nvPr/>
        </p:nvSpPr>
        <p:spPr>
          <a:xfrm rot="710442">
            <a:off x="2854393" y="3811461"/>
            <a:ext cx="235745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12 Flecha derecha"/>
          <p:cNvSpPr/>
          <p:nvPr/>
        </p:nvSpPr>
        <p:spPr>
          <a:xfrm rot="20273714">
            <a:off x="2739733" y="4007556"/>
            <a:ext cx="235745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14 Rectángulo"/>
          <p:cNvSpPr/>
          <p:nvPr/>
        </p:nvSpPr>
        <p:spPr>
          <a:xfrm>
            <a:off x="3286116" y="1643050"/>
            <a:ext cx="1214446" cy="371477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PE"/>
          </a:p>
        </p:txBody>
      </p:sp>
      <p:sp>
        <p:nvSpPr>
          <p:cNvPr id="16" name="15 CuadroTexto"/>
          <p:cNvSpPr txBox="1"/>
          <p:nvPr/>
        </p:nvSpPr>
        <p:spPr>
          <a:xfrm rot="16200000">
            <a:off x="2933585" y="3067151"/>
            <a:ext cx="1841576" cy="707886"/>
          </a:xfrm>
          <a:prstGeom prst="rect">
            <a:avLst/>
          </a:prstGeom>
          <a:noFill/>
        </p:spPr>
        <p:txBody>
          <a:bodyPr wrap="square" rtlCol="0">
            <a:spAutoFit/>
          </a:bodyPr>
          <a:lstStyle/>
          <a:p>
            <a:r>
              <a:rPr lang="es-PE" sz="2000" b="1" dirty="0" smtClean="0">
                <a:solidFill>
                  <a:schemeClr val="bg1"/>
                </a:solidFill>
                <a:effectLst>
                  <a:outerShdw blurRad="38100" dist="38100" dir="2700000" algn="tl">
                    <a:srgbClr val="000000">
                      <a:alpha val="43137"/>
                    </a:srgbClr>
                  </a:outerShdw>
                </a:effectLst>
              </a:rPr>
              <a:t>Matriz de Evaluación</a:t>
            </a:r>
            <a:endParaRPr lang="es-PE" sz="20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857224" y="1357298"/>
            <a:ext cx="7500990" cy="2123658"/>
          </a:xfrm>
          <a:prstGeom prst="rect">
            <a:avLst/>
          </a:prstGeom>
          <a:noFill/>
        </p:spPr>
        <p:txBody>
          <a:bodyPr wrap="square" rtlCol="0">
            <a:spAutoFit/>
          </a:bodyPr>
          <a:lstStyle/>
          <a:p>
            <a:pPr algn="ctr"/>
            <a:r>
              <a:rPr lang="es-PE" sz="4400" dirty="0" smtClean="0">
                <a:solidFill>
                  <a:srgbClr val="C00000"/>
                </a:solidFill>
              </a:rPr>
              <a:t>¿La Clave / Secreto / Formula para “aprobar” la evaluación?</a:t>
            </a:r>
            <a:endParaRPr lang="es-PE" sz="4400" dirty="0">
              <a:solidFill>
                <a:srgbClr val="C0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usapps.com/wp-content/uploads/2012/02/Apps-para-leer-1005x1024.jpg"/>
          <p:cNvPicPr>
            <a:picLocks noChangeAspect="1" noChangeArrowheads="1"/>
          </p:cNvPicPr>
          <p:nvPr/>
        </p:nvPicPr>
        <p:blipFill>
          <a:blip r:embed="rId2"/>
          <a:srcRect/>
          <a:stretch>
            <a:fillRect/>
          </a:stretch>
        </p:blipFill>
        <p:spPr bwMode="auto">
          <a:xfrm>
            <a:off x="2143108" y="714356"/>
            <a:ext cx="4143404" cy="4221737"/>
          </a:xfrm>
          <a:prstGeom prst="rect">
            <a:avLst/>
          </a:prstGeom>
          <a:noFill/>
        </p:spPr>
      </p:pic>
      <p:sp>
        <p:nvSpPr>
          <p:cNvPr id="4" name="3 Rectángulo"/>
          <p:cNvSpPr/>
          <p:nvPr/>
        </p:nvSpPr>
        <p:spPr>
          <a:xfrm>
            <a:off x="2214546" y="5214950"/>
            <a:ext cx="4879862" cy="1200329"/>
          </a:xfrm>
          <a:prstGeom prst="rect">
            <a:avLst/>
          </a:prstGeom>
          <a:noFill/>
        </p:spPr>
        <p:txBody>
          <a:bodyPr wrap="none" lIns="91440" tIns="45720" rIns="91440" bIns="45720">
            <a:spAutoFit/>
          </a:bodyPr>
          <a:lstStyle/>
          <a:p>
            <a:pPr algn="ctr"/>
            <a:r>
              <a:rPr lang="es-ES" sz="7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 E </a:t>
            </a:r>
            <a:r>
              <a:rPr lang="es-ES" sz="72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a:t>
            </a:r>
            <a:r>
              <a:rPr lang="es-ES" sz="7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R !!!</a:t>
            </a:r>
            <a:endParaRPr lang="es-ES" sz="7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W22zNVYsw00/U45Sbi2AERI/AAAAAAAAAJA/sVqxlX6I5e0/s1600/menos+face.png"/>
          <p:cNvPicPr>
            <a:picLocks noChangeAspect="1" noChangeArrowheads="1"/>
          </p:cNvPicPr>
          <p:nvPr/>
        </p:nvPicPr>
        <p:blipFill>
          <a:blip r:embed="rId2"/>
          <a:srcRect/>
          <a:stretch>
            <a:fillRect/>
          </a:stretch>
        </p:blipFill>
        <p:spPr bwMode="auto">
          <a:xfrm>
            <a:off x="357158" y="357166"/>
            <a:ext cx="8114583" cy="607223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03436" y="1"/>
            <a:ext cx="7514035" cy="1371600"/>
          </a:xfrm>
        </p:spPr>
        <p:txBody>
          <a:bodyPr/>
          <a:lstStyle/>
          <a:p>
            <a:r>
              <a:rPr lang="es-PE" dirty="0" smtClean="0"/>
              <a:t>Bibliografía MED</a:t>
            </a:r>
            <a:endParaRPr lang="es-PE" dirty="0"/>
          </a:p>
        </p:txBody>
      </p:sp>
      <p:pic>
        <p:nvPicPr>
          <p:cNvPr id="1026" name="Picture 2"/>
          <p:cNvPicPr>
            <a:picLocks noChangeAspect="1" noChangeArrowheads="1"/>
          </p:cNvPicPr>
          <p:nvPr/>
        </p:nvPicPr>
        <p:blipFill>
          <a:blip r:embed="rId2"/>
          <a:srcRect/>
          <a:stretch>
            <a:fillRect/>
          </a:stretch>
        </p:blipFill>
        <p:spPr bwMode="auto">
          <a:xfrm>
            <a:off x="1259749" y="1908266"/>
            <a:ext cx="7697840" cy="3708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03436" y="1"/>
            <a:ext cx="7514035" cy="1371600"/>
          </a:xfrm>
        </p:spPr>
        <p:txBody>
          <a:bodyPr/>
          <a:lstStyle/>
          <a:p>
            <a:r>
              <a:rPr lang="es-PE" dirty="0" smtClean="0"/>
              <a:t>Bibliografía MED</a:t>
            </a:r>
            <a:endParaRPr lang="es-PE" dirty="0"/>
          </a:p>
        </p:txBody>
      </p:sp>
      <p:pic>
        <p:nvPicPr>
          <p:cNvPr id="2050" name="Picture 2"/>
          <p:cNvPicPr>
            <a:picLocks noChangeAspect="1" noChangeArrowheads="1"/>
          </p:cNvPicPr>
          <p:nvPr/>
        </p:nvPicPr>
        <p:blipFill>
          <a:blip r:embed="rId2"/>
          <a:srcRect/>
          <a:stretch>
            <a:fillRect/>
          </a:stretch>
        </p:blipFill>
        <p:spPr bwMode="auto">
          <a:xfrm>
            <a:off x="1228725" y="1876425"/>
            <a:ext cx="7717368" cy="35838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2844" y="0"/>
            <a:ext cx="7514035" cy="871559"/>
          </a:xfrm>
        </p:spPr>
        <p:txBody>
          <a:bodyPr/>
          <a:lstStyle/>
          <a:p>
            <a:r>
              <a:rPr lang="es-PE" dirty="0" smtClean="0"/>
              <a:t>Bibliografía MED</a:t>
            </a:r>
            <a:endParaRPr lang="es-PE" dirty="0"/>
          </a:p>
        </p:txBody>
      </p:sp>
      <p:pic>
        <p:nvPicPr>
          <p:cNvPr id="3075" name="Picture 3"/>
          <p:cNvPicPr>
            <a:picLocks noChangeAspect="1" noChangeArrowheads="1"/>
          </p:cNvPicPr>
          <p:nvPr/>
        </p:nvPicPr>
        <p:blipFill>
          <a:blip r:embed="rId2"/>
          <a:srcRect/>
          <a:stretch>
            <a:fillRect/>
          </a:stretch>
        </p:blipFill>
        <p:spPr bwMode="auto">
          <a:xfrm>
            <a:off x="1731340" y="1099185"/>
            <a:ext cx="6465094" cy="539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03436" y="1"/>
            <a:ext cx="7514035" cy="1371600"/>
          </a:xfrm>
        </p:spPr>
        <p:txBody>
          <a:bodyPr/>
          <a:lstStyle/>
          <a:p>
            <a:r>
              <a:rPr lang="es-PE" dirty="0" smtClean="0"/>
              <a:t>Bibliografía MED</a:t>
            </a:r>
            <a:endParaRPr lang="es-PE" dirty="0"/>
          </a:p>
        </p:txBody>
      </p:sp>
      <p:pic>
        <p:nvPicPr>
          <p:cNvPr id="4098" name="Picture 2"/>
          <p:cNvPicPr>
            <a:picLocks noChangeAspect="1" noChangeArrowheads="1"/>
          </p:cNvPicPr>
          <p:nvPr/>
        </p:nvPicPr>
        <p:blipFill>
          <a:blip r:embed="rId2"/>
          <a:srcRect/>
          <a:stretch>
            <a:fillRect/>
          </a:stretch>
        </p:blipFill>
        <p:spPr bwMode="auto">
          <a:xfrm>
            <a:off x="1218010" y="1643063"/>
            <a:ext cx="7708427" cy="41045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03436" y="1"/>
            <a:ext cx="7514035" cy="1371600"/>
          </a:xfrm>
        </p:spPr>
        <p:txBody>
          <a:bodyPr/>
          <a:lstStyle/>
          <a:p>
            <a:r>
              <a:rPr lang="es-PE" dirty="0" smtClean="0"/>
              <a:t>Bibliografía MED</a:t>
            </a:r>
            <a:endParaRPr lang="es-PE" dirty="0"/>
          </a:p>
        </p:txBody>
      </p:sp>
      <p:pic>
        <p:nvPicPr>
          <p:cNvPr id="5122" name="Picture 2"/>
          <p:cNvPicPr>
            <a:picLocks noChangeAspect="1" noChangeArrowheads="1"/>
          </p:cNvPicPr>
          <p:nvPr/>
        </p:nvPicPr>
        <p:blipFill>
          <a:blip r:embed="rId2"/>
          <a:srcRect/>
          <a:stretch>
            <a:fillRect/>
          </a:stretch>
        </p:blipFill>
        <p:spPr bwMode="auto">
          <a:xfrm>
            <a:off x="1171575" y="1652589"/>
            <a:ext cx="7838819" cy="40950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http://www.crucedecaminos.es/imagenes/ilusion1.jpg"/>
          <p:cNvPicPr>
            <a:picLocks noChangeAspect="1" noChangeArrowheads="1"/>
          </p:cNvPicPr>
          <p:nvPr/>
        </p:nvPicPr>
        <p:blipFill>
          <a:blip r:embed="rId2" cstate="print"/>
          <a:srcRect/>
          <a:stretch>
            <a:fillRect/>
          </a:stretch>
        </p:blipFill>
        <p:spPr bwMode="auto">
          <a:xfrm>
            <a:off x="500034" y="214290"/>
            <a:ext cx="8316365" cy="6286544"/>
          </a:xfrm>
          <a:prstGeom prst="rect">
            <a:avLst/>
          </a:prstGeom>
          <a:noFill/>
        </p:spPr>
      </p:pic>
    </p:spTree>
    <p:extLst>
      <p:ext uri="{BB962C8B-B14F-4D97-AF65-F5344CB8AC3E}">
        <p14:creationId xmlns:p14="http://schemas.microsoft.com/office/powerpoint/2010/main" xmlns="" val="28672570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03436" y="1"/>
            <a:ext cx="7514035" cy="1371600"/>
          </a:xfrm>
        </p:spPr>
        <p:txBody>
          <a:bodyPr/>
          <a:lstStyle/>
          <a:p>
            <a:r>
              <a:rPr lang="es-PE" dirty="0" smtClean="0"/>
              <a:t>Bibliografía MED</a:t>
            </a:r>
            <a:endParaRPr lang="es-PE" dirty="0"/>
          </a:p>
        </p:txBody>
      </p:sp>
      <p:pic>
        <p:nvPicPr>
          <p:cNvPr id="6146" name="Picture 2"/>
          <p:cNvPicPr>
            <a:picLocks noChangeAspect="1" noChangeArrowheads="1"/>
          </p:cNvPicPr>
          <p:nvPr/>
        </p:nvPicPr>
        <p:blipFill>
          <a:blip r:embed="rId2"/>
          <a:srcRect/>
          <a:stretch>
            <a:fillRect/>
          </a:stretch>
        </p:blipFill>
        <p:spPr bwMode="auto">
          <a:xfrm>
            <a:off x="614261" y="1796143"/>
            <a:ext cx="8120148" cy="33636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7514035" cy="657245"/>
          </a:xfrm>
        </p:spPr>
        <p:txBody>
          <a:bodyPr/>
          <a:lstStyle/>
          <a:p>
            <a:r>
              <a:rPr lang="es-PE" dirty="0" smtClean="0"/>
              <a:t>Bibliografía MED</a:t>
            </a:r>
            <a:endParaRPr lang="es-PE" dirty="0"/>
          </a:p>
        </p:txBody>
      </p:sp>
      <p:pic>
        <p:nvPicPr>
          <p:cNvPr id="7170" name="Picture 2"/>
          <p:cNvPicPr>
            <a:picLocks noChangeAspect="1" noChangeArrowheads="1"/>
          </p:cNvPicPr>
          <p:nvPr/>
        </p:nvPicPr>
        <p:blipFill>
          <a:blip r:embed="rId2"/>
          <a:srcRect/>
          <a:stretch>
            <a:fillRect/>
          </a:stretch>
        </p:blipFill>
        <p:spPr bwMode="auto">
          <a:xfrm>
            <a:off x="1286487" y="1081768"/>
            <a:ext cx="7288745" cy="54627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PE" dirty="0" smtClean="0"/>
              <a:t>Lecturas recomendadas para el tercer desempeño</a:t>
            </a:r>
            <a:endParaRPr lang="es-PE" dirty="0"/>
          </a:p>
        </p:txBody>
      </p:sp>
      <p:sp>
        <p:nvSpPr>
          <p:cNvPr id="4" name="3 Marcador de contenido"/>
          <p:cNvSpPr>
            <a:spLocks noGrp="1"/>
          </p:cNvSpPr>
          <p:nvPr>
            <p:ph sz="quarter" idx="1"/>
          </p:nvPr>
        </p:nvSpPr>
        <p:spPr/>
        <p:txBody>
          <a:bodyPr>
            <a:normAutofit/>
          </a:bodyPr>
          <a:lstStyle/>
          <a:p>
            <a:r>
              <a:rPr lang="es-PE" sz="2800" dirty="0" smtClean="0"/>
              <a:t>Diseño Curricular Nacional</a:t>
            </a:r>
          </a:p>
          <a:p>
            <a:r>
              <a:rPr lang="es-PE" sz="2800" dirty="0" smtClean="0"/>
              <a:t>Rutas de Aprendizaje (generales y especificas)</a:t>
            </a:r>
          </a:p>
          <a:p>
            <a:r>
              <a:rPr lang="es-PE" sz="2800" dirty="0" smtClean="0"/>
              <a:t>Orientaciones para el Trabajo Pedagógico</a:t>
            </a:r>
            <a:endParaRPr lang="es-PE" sz="28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r>
              <a:rPr lang="es-PE" dirty="0" smtClean="0"/>
              <a:t>Tercer desempeño</a:t>
            </a:r>
            <a:endParaRPr lang="es-PE" dirty="0"/>
          </a:p>
        </p:txBody>
      </p:sp>
      <p:sp>
        <p:nvSpPr>
          <p:cNvPr id="4" name="3 Subtítulo"/>
          <p:cNvSpPr>
            <a:spLocks noGrp="1"/>
          </p:cNvSpPr>
          <p:nvPr>
            <p:ph type="subTitle" idx="1"/>
          </p:nvPr>
        </p:nvSpPr>
        <p:spPr/>
        <p:txBody>
          <a:bodyPr/>
          <a:lstStyle/>
          <a:p>
            <a:r>
              <a:rPr lang="es-PE" dirty="0" smtClean="0"/>
              <a:t>Marco del Buen Desempeño Docente</a:t>
            </a:r>
            <a:endParaRPr lang="es-PE"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428596" y="1214422"/>
            <a:ext cx="8134375" cy="900046"/>
          </a:xfrm>
          <a:prstGeom prst="rect">
            <a:avLst/>
          </a:prstGeom>
          <a:noFill/>
          <a:ln w="9525">
            <a:noFill/>
            <a:miter lim="800000"/>
            <a:headEnd/>
            <a:tailEnd/>
          </a:ln>
        </p:spPr>
      </p:pic>
      <p:pic>
        <p:nvPicPr>
          <p:cNvPr id="4099" name="Picture 3"/>
          <p:cNvPicPr>
            <a:picLocks noChangeAspect="1" noChangeArrowheads="1"/>
          </p:cNvPicPr>
          <p:nvPr/>
        </p:nvPicPr>
        <p:blipFill>
          <a:blip r:embed="rId3"/>
          <a:srcRect/>
          <a:stretch>
            <a:fillRect/>
          </a:stretch>
        </p:blipFill>
        <p:spPr bwMode="auto">
          <a:xfrm>
            <a:off x="928662" y="2357430"/>
            <a:ext cx="7239019" cy="3032768"/>
          </a:xfrm>
          <a:prstGeom prst="rect">
            <a:avLst/>
          </a:prstGeom>
          <a:noFill/>
          <a:ln w="9525">
            <a:noFill/>
            <a:miter lim="800000"/>
            <a:headEnd/>
            <a:tailEnd/>
          </a:ln>
        </p:spPr>
      </p:pic>
      <p:sp>
        <p:nvSpPr>
          <p:cNvPr id="4" name="3 CuadroTexto"/>
          <p:cNvSpPr txBox="1"/>
          <p:nvPr/>
        </p:nvSpPr>
        <p:spPr>
          <a:xfrm>
            <a:off x="5857884" y="6215082"/>
            <a:ext cx="1785950" cy="369332"/>
          </a:xfrm>
          <a:prstGeom prst="rect">
            <a:avLst/>
          </a:prstGeom>
          <a:noFill/>
        </p:spPr>
        <p:txBody>
          <a:bodyPr wrap="square" rtlCol="0">
            <a:spAutoFit/>
          </a:bodyPr>
          <a:lstStyle/>
          <a:p>
            <a:r>
              <a:rPr lang="es-PE" dirty="0" smtClean="0"/>
              <a:t>MED 2012</a:t>
            </a:r>
            <a:endParaRPr lang="es-PE"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Ideas principales</a:t>
            </a:r>
            <a:endParaRPr lang="es-PE" dirty="0"/>
          </a:p>
        </p:txBody>
      </p:sp>
      <p:sp>
        <p:nvSpPr>
          <p:cNvPr id="3" name="2 Marcador de contenido"/>
          <p:cNvSpPr>
            <a:spLocks noGrp="1"/>
          </p:cNvSpPr>
          <p:nvPr>
            <p:ph sz="quarter" idx="1"/>
          </p:nvPr>
        </p:nvSpPr>
        <p:spPr/>
        <p:txBody>
          <a:bodyPr>
            <a:normAutofit/>
          </a:bodyPr>
          <a:lstStyle/>
          <a:p>
            <a:pPr>
              <a:lnSpc>
                <a:spcPct val="150000"/>
              </a:lnSpc>
            </a:pPr>
            <a:r>
              <a:rPr lang="es-PE" sz="3600" dirty="0" smtClean="0"/>
              <a:t>Enfoques y Teorías contemporáneas de la Educación.</a:t>
            </a:r>
          </a:p>
          <a:p>
            <a:pPr>
              <a:lnSpc>
                <a:spcPct val="150000"/>
              </a:lnSpc>
            </a:pPr>
            <a:r>
              <a:rPr lang="es-PE" sz="3600" dirty="0" smtClean="0"/>
              <a:t>Didáctica.</a:t>
            </a:r>
            <a:endParaRPr lang="es-PE" sz="36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PE" dirty="0" smtClean="0"/>
              <a:t>Enfoques y teorías de la educación</a:t>
            </a:r>
            <a:endParaRPr lang="es-PE" dirty="0"/>
          </a:p>
        </p:txBody>
      </p:sp>
      <p:sp>
        <p:nvSpPr>
          <p:cNvPr id="5" name="4 Subtítulo"/>
          <p:cNvSpPr>
            <a:spLocks noGrp="1"/>
          </p:cNvSpPr>
          <p:nvPr>
            <p:ph type="subTitle" idx="1"/>
          </p:nvPr>
        </p:nvSpPr>
        <p:spPr/>
        <p:txBody>
          <a:bodyPr/>
          <a:lstStyle/>
          <a:p>
            <a:r>
              <a:rPr lang="es-PE" dirty="0" smtClean="0"/>
              <a:t>Tercer Desempeño</a:t>
            </a:r>
            <a:endParaRPr lang="es-PE"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PE" dirty="0" smtClean="0"/>
              <a:t>Enfoques Pedagógicos</a:t>
            </a:r>
            <a:endParaRPr lang="es-PE" dirty="0"/>
          </a:p>
        </p:txBody>
      </p:sp>
      <p:sp>
        <p:nvSpPr>
          <p:cNvPr id="5" name="4 Marcador de texto"/>
          <p:cNvSpPr>
            <a:spLocks noGrp="1"/>
          </p:cNvSpPr>
          <p:nvPr>
            <p:ph type="body" idx="1"/>
          </p:nvPr>
        </p:nvSpPr>
        <p:spPr/>
        <p:txBody>
          <a:bodyPr/>
          <a:lstStyle/>
          <a:p>
            <a:r>
              <a:rPr lang="es-PE" dirty="0" smtClean="0"/>
              <a:t>Conocimientos Pedagógicos </a:t>
            </a:r>
            <a:endParaRPr lang="es-PE"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a:lnSpc>
                <a:spcPct val="150000"/>
              </a:lnSpc>
            </a:pPr>
            <a:r>
              <a:rPr lang="es-PE" sz="3600" dirty="0" smtClean="0"/>
              <a:t>Pedagogía Tradicional</a:t>
            </a:r>
          </a:p>
          <a:p>
            <a:pPr>
              <a:lnSpc>
                <a:spcPct val="150000"/>
              </a:lnSpc>
            </a:pPr>
            <a:r>
              <a:rPr lang="es-PE" sz="3600" dirty="0" smtClean="0"/>
              <a:t>Pedagogía Cognitiva</a:t>
            </a:r>
          </a:p>
          <a:p>
            <a:pPr>
              <a:lnSpc>
                <a:spcPct val="150000"/>
              </a:lnSpc>
            </a:pPr>
            <a:r>
              <a:rPr lang="es-PE" sz="3600" dirty="0" smtClean="0"/>
              <a:t>Pedagogía Contemporánea</a:t>
            </a:r>
            <a:endParaRPr lang="es-PE" sz="3600" dirty="0"/>
          </a:p>
        </p:txBody>
      </p:sp>
      <p:sp>
        <p:nvSpPr>
          <p:cNvPr id="3" name="2 Título"/>
          <p:cNvSpPr>
            <a:spLocks noGrp="1"/>
          </p:cNvSpPr>
          <p:nvPr>
            <p:ph type="title"/>
          </p:nvPr>
        </p:nvSpPr>
        <p:spPr/>
        <p:txBody>
          <a:bodyPr/>
          <a:lstStyle/>
          <a:p>
            <a:r>
              <a:rPr lang="es-PE" dirty="0" smtClean="0"/>
              <a:t>Temario</a:t>
            </a:r>
            <a:endParaRPr lang="es-PE"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PE" dirty="0" smtClean="0"/>
              <a:t>Enfoques Pedagógicos</a:t>
            </a:r>
            <a:endParaRPr lang="es-PE" dirty="0"/>
          </a:p>
        </p:txBody>
      </p:sp>
      <p:sp>
        <p:nvSpPr>
          <p:cNvPr id="5" name="4 Marcador de contenido"/>
          <p:cNvSpPr>
            <a:spLocks noGrp="1"/>
          </p:cNvSpPr>
          <p:nvPr>
            <p:ph sz="quarter" idx="1"/>
          </p:nvPr>
        </p:nvSpPr>
        <p:spPr>
          <a:xfrm>
            <a:off x="457200" y="1600200"/>
            <a:ext cx="3757610" cy="4873752"/>
          </a:xfrm>
        </p:spPr>
        <p:txBody>
          <a:bodyPr>
            <a:normAutofit/>
          </a:bodyPr>
          <a:lstStyle/>
          <a:p>
            <a:r>
              <a:rPr lang="es-PE" sz="2800" b="1" dirty="0" smtClean="0"/>
              <a:t>Un enfoque pedagógico</a:t>
            </a:r>
            <a:r>
              <a:rPr lang="es-PE" sz="2800" dirty="0" smtClean="0"/>
              <a:t> es un aparato teórico* desde la cual se concibe un proceso y unas estrategias de enseñanza y de aprendizaje.</a:t>
            </a:r>
            <a:endParaRPr lang="es-PE" sz="2800" dirty="0"/>
          </a:p>
        </p:txBody>
      </p:sp>
      <p:pic>
        <p:nvPicPr>
          <p:cNvPr id="111618" name="Picture 2" descr="https://encrypted-tbn3.gstatic.com/images?q=tbn:ANd9GcRIRpioLzLd1qUR8TZ5cemuhkhhwEwo_EjYYhHqRpTk3bgD9z1y"/>
          <p:cNvPicPr>
            <a:picLocks noChangeAspect="1" noChangeArrowheads="1"/>
          </p:cNvPicPr>
          <p:nvPr/>
        </p:nvPicPr>
        <p:blipFill>
          <a:blip r:embed="rId2"/>
          <a:srcRect/>
          <a:stretch>
            <a:fillRect/>
          </a:stretch>
        </p:blipFill>
        <p:spPr bwMode="auto">
          <a:xfrm>
            <a:off x="4786313" y="1928802"/>
            <a:ext cx="3723099" cy="314327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Ilusión óptica 4"/>
          <p:cNvPicPr>
            <a:picLocks noChangeAspect="1" noChangeArrowheads="1" noCrop="1"/>
          </p:cNvPicPr>
          <p:nvPr/>
        </p:nvPicPr>
        <p:blipFill>
          <a:blip r:embed="rId2" cstate="print"/>
          <a:srcRect/>
          <a:stretch>
            <a:fillRect/>
          </a:stretch>
        </p:blipFill>
        <p:spPr bwMode="auto">
          <a:xfrm>
            <a:off x="2143108" y="214290"/>
            <a:ext cx="4714908" cy="6286546"/>
          </a:xfrm>
          <a:prstGeom prst="rect">
            <a:avLst/>
          </a:prstGeom>
          <a:noFill/>
        </p:spPr>
      </p:pic>
    </p:spTree>
    <p:extLst>
      <p:ext uri="{BB962C8B-B14F-4D97-AF65-F5344CB8AC3E}">
        <p14:creationId xmlns:p14="http://schemas.microsoft.com/office/powerpoint/2010/main" xmlns="" val="27409444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PE" dirty="0" smtClean="0"/>
              <a:t>Pedagogía Tradicional</a:t>
            </a:r>
            <a:endParaRPr lang="es-PE" dirty="0"/>
          </a:p>
        </p:txBody>
      </p:sp>
      <p:sp>
        <p:nvSpPr>
          <p:cNvPr id="5" name="4 Subtítulo"/>
          <p:cNvSpPr>
            <a:spLocks noGrp="1"/>
          </p:cNvSpPr>
          <p:nvPr>
            <p:ph type="subTitle" idx="1"/>
          </p:nvPr>
        </p:nvSpPr>
        <p:spPr/>
        <p:txBody>
          <a:bodyPr/>
          <a:lstStyle/>
          <a:p>
            <a:r>
              <a:rPr lang="es-PE" dirty="0" smtClean="0"/>
              <a:t>Siglo XIX y Siglo XX</a:t>
            </a:r>
            <a:endParaRPr lang="es-PE"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JOHN BROADUS WATSON</a:t>
            </a:r>
            <a:endParaRPr lang="es-PE" dirty="0"/>
          </a:p>
        </p:txBody>
      </p:sp>
      <p:sp>
        <p:nvSpPr>
          <p:cNvPr id="3" name="2 Marcador de contenido"/>
          <p:cNvSpPr>
            <a:spLocks noGrp="1"/>
          </p:cNvSpPr>
          <p:nvPr>
            <p:ph sz="quarter" idx="1"/>
          </p:nvPr>
        </p:nvSpPr>
        <p:spPr>
          <a:xfrm>
            <a:off x="457200" y="1600200"/>
            <a:ext cx="4900618" cy="4873752"/>
          </a:xfrm>
        </p:spPr>
        <p:txBody>
          <a:bodyPr/>
          <a:lstStyle/>
          <a:p>
            <a:r>
              <a:rPr lang="es-PE" dirty="0" smtClean="0"/>
              <a:t>Psicólogo Estadounidense</a:t>
            </a:r>
          </a:p>
          <a:p>
            <a:pPr>
              <a:buNone/>
            </a:pPr>
            <a:endParaRPr lang="es-PE" dirty="0" smtClean="0"/>
          </a:p>
          <a:p>
            <a:pPr>
              <a:lnSpc>
                <a:spcPct val="150000"/>
              </a:lnSpc>
            </a:pPr>
            <a:r>
              <a:rPr lang="es-PE" dirty="0" smtClean="0"/>
              <a:t>John </a:t>
            </a:r>
            <a:r>
              <a:rPr lang="es-PE" dirty="0" err="1" smtClean="0"/>
              <a:t>Broadus</a:t>
            </a:r>
            <a:r>
              <a:rPr lang="es-PE" dirty="0" smtClean="0"/>
              <a:t> Watson nació en Greenville (Carolina del Sur) el día 9 de Enero de 1878 y murió en Nueva York el 25 se Septiembre.</a:t>
            </a:r>
          </a:p>
          <a:p>
            <a:endParaRPr lang="es-PE" dirty="0"/>
          </a:p>
        </p:txBody>
      </p:sp>
      <p:pic>
        <p:nvPicPr>
          <p:cNvPr id="427010" name="Picture 2" descr="http://3.bp.blogspot.com/_5bucmiYKpMw/TKu5E1anrLI/AAAAAAAAADI/XMMN19kuhT0/s1600/watson1.jpg"/>
          <p:cNvPicPr>
            <a:picLocks noChangeAspect="1" noChangeArrowheads="1"/>
          </p:cNvPicPr>
          <p:nvPr/>
        </p:nvPicPr>
        <p:blipFill>
          <a:blip r:embed="rId2"/>
          <a:srcRect/>
          <a:stretch>
            <a:fillRect/>
          </a:stretch>
        </p:blipFill>
        <p:spPr bwMode="auto">
          <a:xfrm>
            <a:off x="5857884" y="1428735"/>
            <a:ext cx="2643206" cy="3888855"/>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JOHN BROADUS WATSON</a:t>
            </a:r>
            <a:endParaRPr lang="es-PE" dirty="0"/>
          </a:p>
        </p:txBody>
      </p:sp>
      <p:sp>
        <p:nvSpPr>
          <p:cNvPr id="3" name="2 Marcador de contenido"/>
          <p:cNvSpPr>
            <a:spLocks noGrp="1"/>
          </p:cNvSpPr>
          <p:nvPr>
            <p:ph sz="quarter" idx="1"/>
          </p:nvPr>
        </p:nvSpPr>
        <p:spPr/>
        <p:txBody>
          <a:bodyPr>
            <a:normAutofit/>
          </a:bodyPr>
          <a:lstStyle/>
          <a:p>
            <a:r>
              <a:rPr lang="es-PE" sz="3200" dirty="0" smtClean="0"/>
              <a:t>Desarrolla el Conductismo.</a:t>
            </a:r>
          </a:p>
          <a:p>
            <a:pPr>
              <a:buNone/>
            </a:pPr>
            <a:endParaRPr lang="es-PE" sz="3200" dirty="0" smtClean="0"/>
          </a:p>
          <a:p>
            <a:r>
              <a:rPr lang="es-PE" sz="3200" dirty="0" smtClean="0"/>
              <a:t>El conductismo:  conducta humana: objeto de estudio de la Psicología</a:t>
            </a:r>
          </a:p>
          <a:p>
            <a:endParaRPr lang="es-PE" sz="3200" dirty="0" smtClean="0"/>
          </a:p>
          <a:p>
            <a:r>
              <a:rPr lang="es-PE" sz="3200" dirty="0" smtClean="0"/>
              <a:t>Relaciones entre estímulo y respuesta</a:t>
            </a:r>
            <a:endParaRPr lang="es-PE" dirty="0" smtClean="0"/>
          </a:p>
          <a:p>
            <a:pPr>
              <a:buNone/>
            </a:pPr>
            <a:endParaRPr lang="es-PE" dirty="0" smtClean="0"/>
          </a:p>
          <a:p>
            <a:pPr>
              <a:buNone/>
            </a:pPr>
            <a:endParaRPr lang="es-PE"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JOHN BROADUS WATSON</a:t>
            </a:r>
            <a:endParaRPr lang="es-PE" dirty="0"/>
          </a:p>
        </p:txBody>
      </p:sp>
      <p:sp>
        <p:nvSpPr>
          <p:cNvPr id="3" name="2 Marcador de contenido"/>
          <p:cNvSpPr>
            <a:spLocks noGrp="1"/>
          </p:cNvSpPr>
          <p:nvPr>
            <p:ph sz="quarter" idx="1"/>
          </p:nvPr>
        </p:nvSpPr>
        <p:spPr/>
        <p:txBody>
          <a:bodyPr>
            <a:normAutofit/>
          </a:bodyPr>
          <a:lstStyle/>
          <a:p>
            <a:pPr>
              <a:buNone/>
            </a:pPr>
            <a:endParaRPr lang="es-PE" dirty="0" smtClean="0"/>
          </a:p>
          <a:p>
            <a:r>
              <a:rPr lang="es-PE" sz="2800" dirty="0" smtClean="0"/>
              <a:t>La unidad de estudio es la relación estímulo – respuesta (</a:t>
            </a:r>
            <a:r>
              <a:rPr lang="es-PE" sz="2800" dirty="0" err="1" smtClean="0"/>
              <a:t>EáR</a:t>
            </a:r>
            <a:r>
              <a:rPr lang="es-PE" sz="2800" dirty="0" smtClean="0"/>
              <a:t>), en donde se entiende por estímulo a cualquier factor externo y por respuesta a la relación o conducta que se obtenga al aplicar dicho estímulo.</a:t>
            </a:r>
          </a:p>
          <a:p>
            <a:pPr>
              <a:buNone/>
            </a:pPr>
            <a:endParaRPr lang="es-PE" sz="2800" dirty="0" smtClean="0"/>
          </a:p>
          <a:p>
            <a:r>
              <a:rPr lang="es-PE" sz="2800" dirty="0" smtClean="0"/>
              <a:t>En el conductismo se utiliza el método experimental y observación controlada.</a:t>
            </a:r>
          </a:p>
          <a:p>
            <a:endParaRPr lang="es-PE"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2" name="Picture 2" descr="http://1.bp.blogspot.com/_sI0coCFMnAM/SsKnepQm9KI/AAAAAAAAABo/89uQicFXnz4/s320/dibujo+estimulo+respuesta+john+b+watson.bmp"/>
          <p:cNvPicPr>
            <a:picLocks noChangeAspect="1" noChangeArrowheads="1"/>
          </p:cNvPicPr>
          <p:nvPr/>
        </p:nvPicPr>
        <p:blipFill>
          <a:blip r:embed="rId2"/>
          <a:srcRect/>
          <a:stretch>
            <a:fillRect/>
          </a:stretch>
        </p:blipFill>
        <p:spPr bwMode="auto">
          <a:xfrm>
            <a:off x="1142976" y="714356"/>
            <a:ext cx="6943507" cy="464347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err="1" smtClean="0"/>
              <a:t>Burrhus</a:t>
            </a:r>
            <a:r>
              <a:rPr lang="es-PE" dirty="0" smtClean="0"/>
              <a:t> </a:t>
            </a:r>
            <a:r>
              <a:rPr lang="es-PE" dirty="0" err="1" smtClean="0"/>
              <a:t>Frederic</a:t>
            </a:r>
            <a:r>
              <a:rPr lang="es-PE" dirty="0" smtClean="0"/>
              <a:t> </a:t>
            </a:r>
            <a:r>
              <a:rPr lang="es-PE" dirty="0" err="1" smtClean="0"/>
              <a:t>Skinner</a:t>
            </a:r>
            <a:endParaRPr lang="es-PE" dirty="0"/>
          </a:p>
        </p:txBody>
      </p:sp>
      <p:sp>
        <p:nvSpPr>
          <p:cNvPr id="3" name="2 Marcador de contenido"/>
          <p:cNvSpPr>
            <a:spLocks noGrp="1"/>
          </p:cNvSpPr>
          <p:nvPr>
            <p:ph sz="quarter" idx="1"/>
          </p:nvPr>
        </p:nvSpPr>
        <p:spPr>
          <a:xfrm>
            <a:off x="457200" y="1600200"/>
            <a:ext cx="3971924" cy="4873752"/>
          </a:xfrm>
        </p:spPr>
        <p:txBody>
          <a:bodyPr/>
          <a:lstStyle/>
          <a:p>
            <a:r>
              <a:rPr lang="es-PE" dirty="0" smtClean="0"/>
              <a:t>Psicólogo, filósofo social y autor norteamericano.</a:t>
            </a:r>
          </a:p>
          <a:p>
            <a:pPr>
              <a:buNone/>
            </a:pPr>
            <a:endParaRPr lang="es-PE" dirty="0" smtClean="0"/>
          </a:p>
          <a:p>
            <a:r>
              <a:rPr lang="es-PE" dirty="0" smtClean="0"/>
              <a:t>Condujo un trabajo pionero en </a:t>
            </a:r>
            <a:r>
              <a:rPr lang="es-PE" dirty="0" smtClean="0">
                <a:hlinkClick r:id="rId2" tooltip="Psicología experimental"/>
              </a:rPr>
              <a:t>psicología experimental</a:t>
            </a:r>
            <a:r>
              <a:rPr lang="es-PE" dirty="0" smtClean="0"/>
              <a:t> y defendió el </a:t>
            </a:r>
            <a:r>
              <a:rPr lang="es-PE" dirty="0" smtClean="0">
                <a:hlinkClick r:id="rId3" tooltip="Conductismo"/>
              </a:rPr>
              <a:t>conductismo</a:t>
            </a:r>
            <a:r>
              <a:rPr lang="es-PE" dirty="0" smtClean="0"/>
              <a:t>, que considera el </a:t>
            </a:r>
            <a:r>
              <a:rPr lang="es-PE" dirty="0" smtClean="0">
                <a:hlinkClick r:id="rId4" tooltip="Comportamiento"/>
              </a:rPr>
              <a:t>comportamiento</a:t>
            </a:r>
            <a:r>
              <a:rPr lang="es-PE" dirty="0" smtClean="0"/>
              <a:t> como una función de las historias ambientales de refuerzo</a:t>
            </a:r>
            <a:r>
              <a:rPr lang="es-PE" dirty="0" smtClean="0">
                <a:solidFill>
                  <a:schemeClr val="tx1">
                    <a:lumMod val="50000"/>
                    <a:lumOff val="50000"/>
                  </a:schemeClr>
                </a:solidFill>
              </a:rPr>
              <a:t>. </a:t>
            </a:r>
          </a:p>
        </p:txBody>
      </p:sp>
      <p:pic>
        <p:nvPicPr>
          <p:cNvPr id="481282" name="Picture 2" descr="http://2.bp.blogspot.com/-ePzigmbGTkE/T65THNHIrzI/AAAAAAAAAFE/TCbAXrNipuY/s320/skinner.jpg"/>
          <p:cNvPicPr>
            <a:picLocks noChangeAspect="1" noChangeArrowheads="1"/>
          </p:cNvPicPr>
          <p:nvPr/>
        </p:nvPicPr>
        <p:blipFill>
          <a:blip r:embed="rId5"/>
          <a:srcRect/>
          <a:stretch>
            <a:fillRect/>
          </a:stretch>
        </p:blipFill>
        <p:spPr bwMode="auto">
          <a:xfrm>
            <a:off x="5143504" y="1785926"/>
            <a:ext cx="3461577" cy="3429024"/>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err="1" smtClean="0"/>
              <a:t>Burrhus</a:t>
            </a:r>
            <a:r>
              <a:rPr lang="es-PE" dirty="0" smtClean="0"/>
              <a:t> </a:t>
            </a:r>
            <a:r>
              <a:rPr lang="es-PE" dirty="0" err="1" smtClean="0"/>
              <a:t>Frederic</a:t>
            </a:r>
            <a:r>
              <a:rPr lang="es-PE" dirty="0" smtClean="0"/>
              <a:t> </a:t>
            </a:r>
            <a:r>
              <a:rPr lang="es-PE" dirty="0" err="1" smtClean="0"/>
              <a:t>Skinner</a:t>
            </a:r>
            <a:endParaRPr lang="es-PE" dirty="0"/>
          </a:p>
        </p:txBody>
      </p:sp>
      <p:sp>
        <p:nvSpPr>
          <p:cNvPr id="3" name="2 Marcador de contenido"/>
          <p:cNvSpPr>
            <a:spLocks noGrp="1"/>
          </p:cNvSpPr>
          <p:nvPr>
            <p:ph sz="quarter" idx="1"/>
          </p:nvPr>
        </p:nvSpPr>
        <p:spPr>
          <a:xfrm>
            <a:off x="457200" y="1600200"/>
            <a:ext cx="4829180" cy="4873752"/>
          </a:xfrm>
        </p:spPr>
        <p:txBody>
          <a:bodyPr/>
          <a:lstStyle/>
          <a:p>
            <a:r>
              <a:rPr lang="es-PE" dirty="0" smtClean="0"/>
              <a:t>Escribió trabajos en los cuales propuso el uso extendido de técnicas psicológicas de </a:t>
            </a:r>
            <a:r>
              <a:rPr lang="es-PE" dirty="0" smtClean="0">
                <a:hlinkClick r:id="rId2" tooltip="Modificación del comportamiento (aún no redactado)"/>
              </a:rPr>
              <a:t>modificación del comportamiento</a:t>
            </a:r>
            <a:r>
              <a:rPr lang="es-PE" dirty="0" smtClean="0"/>
              <a:t>, principalmente el </a:t>
            </a:r>
            <a:r>
              <a:rPr lang="es-PE" sz="2800" b="1" dirty="0" smtClean="0">
                <a:effectLst>
                  <a:outerShdw blurRad="38100" dist="38100" dir="2700000" algn="tl">
                    <a:srgbClr val="000000">
                      <a:alpha val="43137"/>
                    </a:srgbClr>
                  </a:outerShdw>
                </a:effectLst>
                <a:hlinkClick r:id="rId3" tooltip="Condicionamiento operante"/>
              </a:rPr>
              <a:t>condicionamiento operante</a:t>
            </a:r>
            <a:r>
              <a:rPr lang="es-PE" dirty="0" smtClean="0"/>
              <a:t>, para mejorar la sociedad e incrementar la felicidad humana, como una forma de </a:t>
            </a:r>
            <a:r>
              <a:rPr lang="es-PE" dirty="0" smtClean="0">
                <a:hlinkClick r:id="rId4" tooltip="Ingeniería social (ciencia política)"/>
              </a:rPr>
              <a:t>ingeniería social</a:t>
            </a:r>
            <a:r>
              <a:rPr lang="es-PE" dirty="0" smtClean="0"/>
              <a:t>.</a:t>
            </a:r>
            <a:endParaRPr lang="es-PE" dirty="0"/>
          </a:p>
        </p:txBody>
      </p:sp>
      <p:pic>
        <p:nvPicPr>
          <p:cNvPr id="484354" name="Picture 2" descr="http://4.bp.blogspot.com/_ub3ODwmFlv0/TQJokk5dsiI/AAAAAAAAAEA/BWeDEwTVmxw/s320/skinner_caja.gif"/>
          <p:cNvPicPr>
            <a:picLocks noChangeAspect="1" noChangeArrowheads="1"/>
          </p:cNvPicPr>
          <p:nvPr/>
        </p:nvPicPr>
        <p:blipFill>
          <a:blip r:embed="rId5"/>
          <a:srcRect/>
          <a:stretch>
            <a:fillRect/>
          </a:stretch>
        </p:blipFill>
        <p:spPr bwMode="auto">
          <a:xfrm>
            <a:off x="5429256" y="2357430"/>
            <a:ext cx="3048000" cy="2066925"/>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725470"/>
          </a:xfrm>
        </p:spPr>
        <p:txBody>
          <a:bodyPr/>
          <a:lstStyle/>
          <a:p>
            <a:r>
              <a:rPr lang="es-PE" dirty="0" err="1" smtClean="0"/>
              <a:t>Burrhus</a:t>
            </a:r>
            <a:r>
              <a:rPr lang="es-PE" dirty="0" smtClean="0"/>
              <a:t> </a:t>
            </a:r>
            <a:r>
              <a:rPr lang="es-PE" dirty="0" err="1" smtClean="0"/>
              <a:t>Frederic</a:t>
            </a:r>
            <a:r>
              <a:rPr lang="es-PE" dirty="0" smtClean="0"/>
              <a:t> </a:t>
            </a:r>
            <a:r>
              <a:rPr lang="es-PE" dirty="0" err="1" smtClean="0"/>
              <a:t>Skinner</a:t>
            </a:r>
            <a:endParaRPr lang="es-PE" dirty="0"/>
          </a:p>
        </p:txBody>
      </p:sp>
      <p:sp>
        <p:nvSpPr>
          <p:cNvPr id="3" name="2 Marcador de contenido"/>
          <p:cNvSpPr>
            <a:spLocks noGrp="1"/>
          </p:cNvSpPr>
          <p:nvPr>
            <p:ph sz="quarter" idx="1"/>
          </p:nvPr>
        </p:nvSpPr>
        <p:spPr>
          <a:xfrm>
            <a:off x="457200" y="1214422"/>
            <a:ext cx="4614866" cy="5259530"/>
          </a:xfrm>
        </p:spPr>
        <p:txBody>
          <a:bodyPr>
            <a:normAutofit/>
          </a:bodyPr>
          <a:lstStyle/>
          <a:p>
            <a:r>
              <a:rPr lang="es-PE" dirty="0" smtClean="0"/>
              <a:t>La influencia del conductismo se manifiesta en la enseñanza escolar mediante la adopción de </a:t>
            </a:r>
            <a:r>
              <a:rPr lang="es-PE" b="1" dirty="0" smtClean="0"/>
              <a:t>métodos pedagógicos conductuales</a:t>
            </a:r>
            <a:r>
              <a:rPr lang="es-PE" dirty="0" smtClean="0"/>
              <a:t>.</a:t>
            </a:r>
          </a:p>
          <a:p>
            <a:r>
              <a:rPr lang="es-PE" dirty="0" smtClean="0"/>
              <a:t>La utilización de la enseñanza programada.</a:t>
            </a:r>
          </a:p>
          <a:p>
            <a:r>
              <a:rPr lang="es-PE" dirty="0" smtClean="0"/>
              <a:t>El enfoque instructivo basado en objetivos de aprendizaje mensurables mediante pruebas estandarizadas.</a:t>
            </a:r>
          </a:p>
          <a:p>
            <a:pPr>
              <a:buNone/>
            </a:pPr>
            <a:endParaRPr lang="es-PE" dirty="0" smtClean="0"/>
          </a:p>
        </p:txBody>
      </p:sp>
      <p:pic>
        <p:nvPicPr>
          <p:cNvPr id="4" name="Picture 2" descr="http://3.bp.blogspot.com/-qFAj_PRP534/UNHp6VaN9nI/AAAAAAAAAPo/tzk12racohk/s1600/Conductismo.jpg"/>
          <p:cNvPicPr>
            <a:picLocks noChangeAspect="1" noChangeArrowheads="1"/>
          </p:cNvPicPr>
          <p:nvPr/>
        </p:nvPicPr>
        <p:blipFill>
          <a:blip r:embed="rId2"/>
          <a:srcRect/>
          <a:stretch>
            <a:fillRect/>
          </a:stretch>
        </p:blipFill>
        <p:spPr bwMode="auto">
          <a:xfrm>
            <a:off x="5500694" y="1428736"/>
            <a:ext cx="2786082" cy="4204001"/>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err="1" smtClean="0"/>
              <a:t>Burrhus</a:t>
            </a:r>
            <a:r>
              <a:rPr lang="es-PE" dirty="0" smtClean="0"/>
              <a:t> </a:t>
            </a:r>
            <a:r>
              <a:rPr lang="es-PE" dirty="0" err="1" smtClean="0"/>
              <a:t>Frederic</a:t>
            </a:r>
            <a:r>
              <a:rPr lang="es-PE" dirty="0" smtClean="0"/>
              <a:t> </a:t>
            </a:r>
            <a:r>
              <a:rPr lang="es-PE" dirty="0" err="1" smtClean="0"/>
              <a:t>Skinner</a:t>
            </a:r>
            <a:endParaRPr lang="es-PE" dirty="0"/>
          </a:p>
        </p:txBody>
      </p:sp>
      <p:sp>
        <p:nvSpPr>
          <p:cNvPr id="3" name="2 Marcador de contenido"/>
          <p:cNvSpPr>
            <a:spLocks noGrp="1"/>
          </p:cNvSpPr>
          <p:nvPr>
            <p:ph sz="quarter" idx="1"/>
          </p:nvPr>
        </p:nvSpPr>
        <p:spPr>
          <a:xfrm>
            <a:off x="457200" y="1600200"/>
            <a:ext cx="4114800" cy="4873752"/>
          </a:xfrm>
        </p:spPr>
        <p:txBody>
          <a:bodyPr>
            <a:normAutofit/>
          </a:bodyPr>
          <a:lstStyle/>
          <a:p>
            <a:pPr>
              <a:buNone/>
            </a:pPr>
            <a:endParaRPr lang="es-PE" dirty="0" smtClean="0"/>
          </a:p>
          <a:p>
            <a:r>
              <a:rPr lang="es-PE" dirty="0" smtClean="0"/>
              <a:t>La aplicación más directa se concreta en los procesos de programación educativa que posteriormente se aplicaran en la denominada </a:t>
            </a:r>
            <a:r>
              <a:rPr lang="es-PE" b="1" dirty="0" smtClean="0"/>
              <a:t>enseñanza programada </a:t>
            </a:r>
            <a:r>
              <a:rPr lang="es-PE" dirty="0" smtClean="0"/>
              <a:t>(</a:t>
            </a:r>
            <a:r>
              <a:rPr lang="es-PE" dirty="0" err="1" smtClean="0"/>
              <a:t>i.e</a:t>
            </a:r>
            <a:r>
              <a:rPr lang="es-PE" dirty="0" smtClean="0"/>
              <a:t> en Perú en el siglo pasado los Programas Curriculares).</a:t>
            </a:r>
            <a:endParaRPr lang="es-PE" dirty="0"/>
          </a:p>
        </p:txBody>
      </p:sp>
      <p:pic>
        <p:nvPicPr>
          <p:cNvPr id="491524" name="Picture 4" descr="http://upload.wikimedia.org/wikipedia/commons/thumb/3/3f/B.F._Skinner_at_Harvard_circa_1950.jpg/220px-B.F._Skinner_at_Harvard_circa_1950.jpg"/>
          <p:cNvPicPr>
            <a:picLocks noChangeAspect="1" noChangeArrowheads="1"/>
          </p:cNvPicPr>
          <p:nvPr/>
        </p:nvPicPr>
        <p:blipFill>
          <a:blip r:embed="rId2"/>
          <a:srcRect/>
          <a:stretch>
            <a:fillRect/>
          </a:stretch>
        </p:blipFill>
        <p:spPr bwMode="auto">
          <a:xfrm>
            <a:off x="5214942" y="1785926"/>
            <a:ext cx="3286148" cy="3599827"/>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6" name="Picture 2" descr="http://teduca3.wikispaces.com/file/view/EsquemaConductismo.jpg/187312341/EsquemaConductismo.jpg"/>
          <p:cNvPicPr>
            <a:picLocks noChangeAspect="1" noChangeArrowheads="1"/>
          </p:cNvPicPr>
          <p:nvPr/>
        </p:nvPicPr>
        <p:blipFill>
          <a:blip r:embed="rId2"/>
          <a:srcRect/>
          <a:stretch>
            <a:fillRect/>
          </a:stretch>
        </p:blipFill>
        <p:spPr bwMode="auto">
          <a:xfrm>
            <a:off x="1500166" y="500042"/>
            <a:ext cx="6018592" cy="564360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Ilusión óptica 2"/>
          <p:cNvPicPr>
            <a:picLocks noChangeAspect="1" noChangeArrowheads="1"/>
          </p:cNvPicPr>
          <p:nvPr/>
        </p:nvPicPr>
        <p:blipFill>
          <a:blip r:embed="rId2" cstate="print"/>
          <a:srcRect/>
          <a:stretch>
            <a:fillRect/>
          </a:stretch>
        </p:blipFill>
        <p:spPr bwMode="auto">
          <a:xfrm>
            <a:off x="357158" y="214290"/>
            <a:ext cx="8286808" cy="6223999"/>
          </a:xfrm>
          <a:prstGeom prst="rect">
            <a:avLst/>
          </a:prstGeom>
          <a:noFill/>
        </p:spPr>
      </p:pic>
    </p:spTree>
    <p:extLst>
      <p:ext uri="{BB962C8B-B14F-4D97-AF65-F5344CB8AC3E}">
        <p14:creationId xmlns:p14="http://schemas.microsoft.com/office/powerpoint/2010/main" xmlns="" val="9474469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Iván </a:t>
            </a:r>
            <a:r>
              <a:rPr lang="es-PE" dirty="0" err="1" smtClean="0"/>
              <a:t>Pavlov</a:t>
            </a:r>
            <a:endParaRPr lang="es-PE" dirty="0"/>
          </a:p>
        </p:txBody>
      </p:sp>
      <p:sp>
        <p:nvSpPr>
          <p:cNvPr id="5" name="4 Marcador de contenido"/>
          <p:cNvSpPr>
            <a:spLocks noGrp="1"/>
          </p:cNvSpPr>
          <p:nvPr>
            <p:ph sz="quarter" idx="1"/>
          </p:nvPr>
        </p:nvSpPr>
        <p:spPr>
          <a:xfrm>
            <a:off x="457200" y="1600200"/>
            <a:ext cx="4257676" cy="4873752"/>
          </a:xfrm>
        </p:spPr>
        <p:txBody>
          <a:bodyPr>
            <a:normAutofit fontScale="92500"/>
          </a:bodyPr>
          <a:lstStyle/>
          <a:p>
            <a:pPr>
              <a:lnSpc>
                <a:spcPct val="150000"/>
              </a:lnSpc>
            </a:pPr>
            <a:r>
              <a:rPr lang="es-PE" dirty="0" err="1" smtClean="0"/>
              <a:t>Pávlov</a:t>
            </a:r>
            <a:r>
              <a:rPr lang="es-PE" dirty="0" smtClean="0"/>
              <a:t> es conocido sobre todo por formular la </a:t>
            </a:r>
            <a:r>
              <a:rPr lang="es-PE" dirty="0" smtClean="0">
                <a:hlinkClick r:id="rId2" tooltip="Condicionamiento clásico"/>
              </a:rPr>
              <a:t>ley del reflejo condicional</a:t>
            </a:r>
            <a:r>
              <a:rPr lang="es-PE" dirty="0" smtClean="0"/>
              <a:t> (</a:t>
            </a:r>
            <a:r>
              <a:rPr lang="es-PE" dirty="0" smtClean="0">
                <a:solidFill>
                  <a:schemeClr val="bg2">
                    <a:lumMod val="50000"/>
                  </a:schemeClr>
                </a:solidFill>
              </a:rPr>
              <a:t>reflejo condicionado)</a:t>
            </a:r>
            <a:r>
              <a:rPr lang="es-PE" dirty="0" smtClean="0"/>
              <a:t>, la cual desarrolló entre 1890 y 1900. </a:t>
            </a:r>
          </a:p>
          <a:p>
            <a:pPr>
              <a:lnSpc>
                <a:spcPct val="150000"/>
              </a:lnSpc>
            </a:pPr>
            <a:r>
              <a:rPr lang="es-PE" dirty="0" smtClean="0"/>
              <a:t>Es considerado el exponente soviético del condicionamiento clásico.</a:t>
            </a:r>
            <a:endParaRPr lang="es-PE" dirty="0"/>
          </a:p>
        </p:txBody>
      </p:sp>
      <p:pic>
        <p:nvPicPr>
          <p:cNvPr id="464900" name="Picture 4" descr="http://estaticos03.cache.el-mundo.net/elmundo/imagenes/2005/12/26/1135615507_0.jpg"/>
          <p:cNvPicPr>
            <a:picLocks noChangeAspect="1" noChangeArrowheads="1"/>
          </p:cNvPicPr>
          <p:nvPr/>
        </p:nvPicPr>
        <p:blipFill>
          <a:blip r:embed="rId3"/>
          <a:srcRect/>
          <a:stretch>
            <a:fillRect/>
          </a:stretch>
        </p:blipFill>
        <p:spPr bwMode="auto">
          <a:xfrm>
            <a:off x="4929190" y="1500174"/>
            <a:ext cx="3687870" cy="3786214"/>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Iván </a:t>
            </a:r>
            <a:r>
              <a:rPr lang="es-PE" dirty="0" err="1" smtClean="0"/>
              <a:t>Pavlov</a:t>
            </a:r>
            <a:endParaRPr lang="es-PE" dirty="0"/>
          </a:p>
        </p:txBody>
      </p:sp>
      <p:pic>
        <p:nvPicPr>
          <p:cNvPr id="464898" name="Picture 2" descr="http://mkemonllo.files.wordpress.com/2011/06/condicionamiento-clasico1.png"/>
          <p:cNvPicPr>
            <a:picLocks noChangeAspect="1" noChangeArrowheads="1"/>
          </p:cNvPicPr>
          <p:nvPr/>
        </p:nvPicPr>
        <p:blipFill>
          <a:blip r:embed="rId2"/>
          <a:srcRect/>
          <a:stretch>
            <a:fillRect/>
          </a:stretch>
        </p:blipFill>
        <p:spPr bwMode="auto">
          <a:xfrm>
            <a:off x="1071538" y="1785926"/>
            <a:ext cx="7077097" cy="4358794"/>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14348" y="1214422"/>
            <a:ext cx="7498080" cy="4071966"/>
          </a:xfrm>
        </p:spPr>
        <p:style>
          <a:lnRef idx="0">
            <a:schemeClr val="accent1"/>
          </a:lnRef>
          <a:fillRef idx="3">
            <a:schemeClr val="accent1"/>
          </a:fillRef>
          <a:effectRef idx="3">
            <a:schemeClr val="accent1"/>
          </a:effectRef>
          <a:fontRef idx="minor">
            <a:schemeClr val="lt1"/>
          </a:fontRef>
        </p:style>
        <p:txBody>
          <a:bodyPr>
            <a:normAutofit lnSpcReduction="10000"/>
          </a:bodyPr>
          <a:lstStyle/>
          <a:p>
            <a:pPr marL="87313" lvl="0" indent="-4763">
              <a:buNone/>
            </a:pPr>
            <a:r>
              <a:rPr lang="es-PE" dirty="0" smtClean="0">
                <a:solidFill>
                  <a:schemeClr val="bg1"/>
                </a:solidFill>
                <a:effectLst>
                  <a:outerShdw blurRad="38100" dist="38100" dir="2700000" algn="tl">
                    <a:srgbClr val="000000">
                      <a:alpha val="43137"/>
                    </a:srgbClr>
                  </a:outerShdw>
                </a:effectLst>
              </a:rPr>
              <a:t>Cada vez que Joaquín da un examen presenta ansiedad. Este comportamiento refleja una reacción por las experiencias anteriores que experimentó</a:t>
            </a:r>
            <a:r>
              <a:rPr lang="es-PE" dirty="0" smtClean="0">
                <a:solidFill>
                  <a:schemeClr val="bg1"/>
                </a:solidFill>
                <a:effectLst>
                  <a:outerShdw blurRad="38100" dist="38100" dir="2700000" algn="tl">
                    <a:srgbClr val="000000">
                      <a:alpha val="43137"/>
                    </a:srgbClr>
                  </a:outerShdw>
                </a:effectLst>
              </a:rPr>
              <a:t>. Por lo que se puede afirmar que su ansiedad es:</a:t>
            </a:r>
            <a:endParaRPr lang="es-PE" dirty="0" smtClean="0">
              <a:solidFill>
                <a:schemeClr val="bg1"/>
              </a:solidFill>
              <a:effectLst>
                <a:outerShdw blurRad="38100" dist="38100" dir="2700000" algn="tl">
                  <a:srgbClr val="000000">
                    <a:alpha val="43137"/>
                  </a:srgbClr>
                </a:outerShdw>
              </a:effectLst>
            </a:endParaRPr>
          </a:p>
          <a:p>
            <a:pPr marL="87313" lvl="0" indent="-4763">
              <a:buNone/>
            </a:pPr>
            <a:endParaRPr lang="es-ES" dirty="0" smtClean="0"/>
          </a:p>
          <a:p>
            <a:pPr marL="596646" lvl="0" indent="-514350">
              <a:buFont typeface="+mj-lt"/>
              <a:buAutoNum type="alphaLcParenR"/>
            </a:pPr>
            <a:r>
              <a:rPr lang="es-PE" dirty="0" smtClean="0"/>
              <a:t>De estimulo-respuesta</a:t>
            </a:r>
            <a:endParaRPr lang="es-ES" dirty="0" smtClean="0"/>
          </a:p>
          <a:p>
            <a:pPr marL="596646" lvl="0" indent="-514350">
              <a:buFont typeface="+mj-lt"/>
              <a:buAutoNum type="alphaLcParenR"/>
            </a:pPr>
            <a:r>
              <a:rPr lang="es-PE" dirty="0" smtClean="0"/>
              <a:t>De reforzamiento</a:t>
            </a:r>
            <a:endParaRPr lang="es-ES" dirty="0" smtClean="0"/>
          </a:p>
          <a:p>
            <a:pPr marL="596646" lvl="0" indent="-514350">
              <a:buFont typeface="+mj-lt"/>
              <a:buAutoNum type="alphaLcParenR"/>
            </a:pPr>
            <a:r>
              <a:rPr lang="es-PE" dirty="0" smtClean="0"/>
              <a:t>De estimulo-incondicionado</a:t>
            </a:r>
            <a:endParaRPr lang="es-ES" dirty="0" smtClean="0"/>
          </a:p>
          <a:p>
            <a:pPr marL="596646" lvl="0" indent="-514350">
              <a:buFont typeface="+mj-lt"/>
              <a:buAutoNum type="alphaLcParenR"/>
            </a:pPr>
            <a:r>
              <a:rPr lang="es-PE" dirty="0" smtClean="0"/>
              <a:t>Condicionada</a:t>
            </a:r>
            <a:endParaRPr lang="es-ES" dirty="0" smtClean="0"/>
          </a:p>
          <a:p>
            <a:pPr>
              <a:buNone/>
            </a:pPr>
            <a:endParaRPr lang="es-ES" dirty="0"/>
          </a:p>
        </p:txBody>
      </p:sp>
      <p:sp>
        <p:nvSpPr>
          <p:cNvPr id="4" name="3 CuadroTexto"/>
          <p:cNvSpPr txBox="1"/>
          <p:nvPr/>
        </p:nvSpPr>
        <p:spPr>
          <a:xfrm>
            <a:off x="3714744" y="6072206"/>
            <a:ext cx="4214842" cy="369332"/>
          </a:xfrm>
          <a:prstGeom prst="rect">
            <a:avLst/>
          </a:prstGeom>
          <a:noFill/>
        </p:spPr>
        <p:txBody>
          <a:bodyPr wrap="square" rtlCol="0">
            <a:spAutoFit/>
          </a:bodyPr>
          <a:lstStyle/>
          <a:p>
            <a:pPr marL="596646" indent="-514350" algn="r">
              <a:buNone/>
            </a:pPr>
            <a:r>
              <a:rPr lang="es-ES" dirty="0" smtClean="0"/>
              <a:t>Prueba Nacional – CPM – 11/2010</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PE" dirty="0" smtClean="0"/>
              <a:t>Pedagogía Cognitiva</a:t>
            </a:r>
            <a:endParaRPr lang="es-PE" dirty="0"/>
          </a:p>
        </p:txBody>
      </p:sp>
      <p:sp>
        <p:nvSpPr>
          <p:cNvPr id="5" name="4 Subtítulo"/>
          <p:cNvSpPr>
            <a:spLocks noGrp="1"/>
          </p:cNvSpPr>
          <p:nvPr>
            <p:ph type="subTitle" idx="1"/>
          </p:nvPr>
        </p:nvSpPr>
        <p:spPr/>
        <p:txBody>
          <a:bodyPr/>
          <a:lstStyle/>
          <a:p>
            <a:r>
              <a:rPr lang="es-PE" dirty="0" smtClean="0"/>
              <a:t>Siglo XX y Siglo XXI</a:t>
            </a:r>
            <a:endParaRPr lang="es-PE"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Pedagogía Cognitiva</a:t>
            </a:r>
            <a:endParaRPr lang="es-PE" dirty="0"/>
          </a:p>
        </p:txBody>
      </p:sp>
      <p:sp>
        <p:nvSpPr>
          <p:cNvPr id="3" name="2 Marcador de contenido"/>
          <p:cNvSpPr>
            <a:spLocks noGrp="1"/>
          </p:cNvSpPr>
          <p:nvPr>
            <p:ph sz="quarter" idx="1"/>
          </p:nvPr>
        </p:nvSpPr>
        <p:spPr/>
        <p:txBody>
          <a:bodyPr>
            <a:normAutofit/>
          </a:bodyPr>
          <a:lstStyle/>
          <a:p>
            <a:pPr>
              <a:lnSpc>
                <a:spcPct val="150000"/>
              </a:lnSpc>
            </a:pPr>
            <a:r>
              <a:rPr lang="es-PE" sz="3200" dirty="0" smtClean="0"/>
              <a:t>Jean </a:t>
            </a:r>
            <a:r>
              <a:rPr lang="es-PE" sz="3200" dirty="0" err="1" smtClean="0"/>
              <a:t>Piaget</a:t>
            </a:r>
            <a:endParaRPr lang="es-PE" sz="3200" dirty="0" smtClean="0"/>
          </a:p>
          <a:p>
            <a:pPr>
              <a:lnSpc>
                <a:spcPct val="150000"/>
              </a:lnSpc>
            </a:pPr>
            <a:r>
              <a:rPr lang="es-PE" sz="3200" dirty="0" err="1" smtClean="0"/>
              <a:t>Ausubel</a:t>
            </a:r>
            <a:endParaRPr lang="es-PE" sz="3200" dirty="0" smtClean="0"/>
          </a:p>
          <a:p>
            <a:pPr>
              <a:lnSpc>
                <a:spcPct val="150000"/>
              </a:lnSpc>
            </a:pPr>
            <a:r>
              <a:rPr lang="es-PE" sz="3200" dirty="0" err="1" smtClean="0"/>
              <a:t>Vygotsky</a:t>
            </a:r>
            <a:endParaRPr lang="es-PE" sz="3200" dirty="0" smtClean="0"/>
          </a:p>
          <a:p>
            <a:pPr>
              <a:lnSpc>
                <a:spcPct val="150000"/>
              </a:lnSpc>
            </a:pPr>
            <a:r>
              <a:rPr lang="es-PE" sz="3200" dirty="0" err="1" smtClean="0"/>
              <a:t>Brunner</a:t>
            </a:r>
            <a:endParaRPr lang="es-PE" sz="3200" dirty="0" smtClean="0"/>
          </a:p>
          <a:p>
            <a:endParaRPr lang="es-PE" sz="3200" dirty="0"/>
          </a:p>
        </p:txBody>
      </p:sp>
      <p:pic>
        <p:nvPicPr>
          <p:cNvPr id="90114" name="Picture 2" descr="http://www.familialzheimer.org/media/prensa/imagenes/Terapias%20cognitivas.JPG"/>
          <p:cNvPicPr>
            <a:picLocks noChangeAspect="1" noChangeArrowheads="1"/>
          </p:cNvPicPr>
          <p:nvPr/>
        </p:nvPicPr>
        <p:blipFill>
          <a:blip r:embed="rId2"/>
          <a:srcRect/>
          <a:stretch>
            <a:fillRect/>
          </a:stretch>
        </p:blipFill>
        <p:spPr bwMode="auto">
          <a:xfrm>
            <a:off x="4214810" y="1571612"/>
            <a:ext cx="3929090" cy="3560738"/>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500034" y="714356"/>
            <a:ext cx="7467600" cy="3857652"/>
          </a:xfrm>
        </p:spPr>
        <p:style>
          <a:lnRef idx="1">
            <a:schemeClr val="accent5"/>
          </a:lnRef>
          <a:fillRef idx="2">
            <a:schemeClr val="accent5"/>
          </a:fillRef>
          <a:effectRef idx="1">
            <a:schemeClr val="accent5"/>
          </a:effectRef>
          <a:fontRef idx="minor">
            <a:schemeClr val="dk1"/>
          </a:fontRef>
        </p:style>
        <p:txBody>
          <a:bodyPr/>
          <a:lstStyle/>
          <a:p>
            <a:pPr marL="0" indent="0">
              <a:buNone/>
            </a:pPr>
            <a:r>
              <a:rPr lang="es-PE" dirty="0" smtClean="0"/>
              <a:t>Para que un estudiante revele cambios en sus estructuras cognitivas es necesario un proceso de:</a:t>
            </a:r>
          </a:p>
          <a:p>
            <a:pPr marL="0" indent="0">
              <a:buNone/>
            </a:pPr>
            <a:endParaRPr lang="es-PE" dirty="0" smtClean="0"/>
          </a:p>
          <a:p>
            <a:pPr>
              <a:buNone/>
            </a:pPr>
            <a:r>
              <a:rPr lang="es-PE" dirty="0" smtClean="0"/>
              <a:t>a.-  Desequilibrio y asimilación </a:t>
            </a:r>
          </a:p>
          <a:p>
            <a:pPr>
              <a:buNone/>
            </a:pPr>
            <a:r>
              <a:rPr lang="es-PE" dirty="0" smtClean="0"/>
              <a:t>b.-  Conflicto, desequilibrio, acomodación y </a:t>
            </a:r>
            <a:br>
              <a:rPr lang="es-PE" dirty="0" smtClean="0"/>
            </a:br>
            <a:r>
              <a:rPr lang="es-PE" dirty="0" smtClean="0"/>
              <a:t>   asimilación </a:t>
            </a:r>
          </a:p>
          <a:p>
            <a:pPr>
              <a:buNone/>
            </a:pPr>
            <a:r>
              <a:rPr lang="es-PE" dirty="0" smtClean="0"/>
              <a:t>c.-  </a:t>
            </a:r>
            <a:r>
              <a:rPr lang="es-PE" dirty="0" err="1" smtClean="0"/>
              <a:t>Metacognición</a:t>
            </a:r>
            <a:r>
              <a:rPr lang="es-PE" dirty="0" smtClean="0"/>
              <a:t> </a:t>
            </a:r>
          </a:p>
          <a:p>
            <a:pPr>
              <a:buNone/>
            </a:pPr>
            <a:r>
              <a:rPr lang="es-PE" dirty="0" smtClean="0"/>
              <a:t>d.-  Acomodación y asimilación </a:t>
            </a:r>
            <a:endParaRPr lang="es-PE" dirty="0"/>
          </a:p>
        </p:txBody>
      </p:sp>
      <p:sp>
        <p:nvSpPr>
          <p:cNvPr id="4" name="3 CuadroTexto"/>
          <p:cNvSpPr txBox="1"/>
          <p:nvPr/>
        </p:nvSpPr>
        <p:spPr>
          <a:xfrm>
            <a:off x="5357818" y="5643578"/>
            <a:ext cx="2428892" cy="369332"/>
          </a:xfrm>
          <a:prstGeom prst="rect">
            <a:avLst/>
          </a:prstGeom>
          <a:noFill/>
        </p:spPr>
        <p:txBody>
          <a:bodyPr wrap="square" rtlCol="0">
            <a:spAutoFit/>
          </a:bodyPr>
          <a:lstStyle/>
          <a:p>
            <a:r>
              <a:rPr lang="es-PE" dirty="0" smtClean="0"/>
              <a:t>CPM - 2010</a:t>
            </a:r>
            <a:endParaRPr lang="es-PE"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Jean </a:t>
            </a:r>
            <a:r>
              <a:rPr lang="es-PE" dirty="0" err="1" smtClean="0"/>
              <a:t>Piaget</a:t>
            </a:r>
            <a:endParaRPr lang="es-PE" dirty="0"/>
          </a:p>
        </p:txBody>
      </p:sp>
      <p:sp>
        <p:nvSpPr>
          <p:cNvPr id="3" name="2 Marcador de contenido"/>
          <p:cNvSpPr>
            <a:spLocks noGrp="1"/>
          </p:cNvSpPr>
          <p:nvPr>
            <p:ph sz="quarter" idx="1"/>
          </p:nvPr>
        </p:nvSpPr>
        <p:spPr>
          <a:xfrm>
            <a:off x="457200" y="1600200"/>
            <a:ext cx="4114800" cy="4873752"/>
          </a:xfrm>
        </p:spPr>
        <p:txBody>
          <a:bodyPr>
            <a:normAutofit/>
          </a:bodyPr>
          <a:lstStyle/>
          <a:p>
            <a:r>
              <a:rPr lang="es-PE" sz="2800" dirty="0" smtClean="0"/>
              <a:t>La teoría piagetiana explica, esencialmente, el desarrollo cognoscitivo del humano, haciendo énfasis en la formación de </a:t>
            </a:r>
            <a:r>
              <a:rPr lang="es-PE" sz="2800" b="1" dirty="0" smtClean="0"/>
              <a:t>ESTRUCTURAS MENTALES</a:t>
            </a:r>
            <a:r>
              <a:rPr lang="es-PE" sz="2800" dirty="0" smtClean="0"/>
              <a:t>.</a:t>
            </a:r>
          </a:p>
          <a:p>
            <a:pPr>
              <a:buNone/>
            </a:pPr>
            <a:endParaRPr lang="es-PE" dirty="0" smtClean="0"/>
          </a:p>
          <a:p>
            <a:endParaRPr lang="es-PE" dirty="0"/>
          </a:p>
        </p:txBody>
      </p:sp>
      <p:pic>
        <p:nvPicPr>
          <p:cNvPr id="490498" name="Picture 2" descr="http://educacion.idoneos.com/img.foros/285188.pjpeg"/>
          <p:cNvPicPr>
            <a:picLocks noChangeAspect="1" noChangeArrowheads="1"/>
          </p:cNvPicPr>
          <p:nvPr/>
        </p:nvPicPr>
        <p:blipFill>
          <a:blip r:embed="rId2"/>
          <a:srcRect/>
          <a:stretch>
            <a:fillRect/>
          </a:stretch>
        </p:blipFill>
        <p:spPr bwMode="auto">
          <a:xfrm>
            <a:off x="4429123" y="1857364"/>
            <a:ext cx="4114829" cy="2571768"/>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http://image.slidesharecdn.com/unidad4blogpiaget-090923173205-phpapp02/95/slide-1-728.jpg?1253745460"/>
          <p:cNvPicPr>
            <a:picLocks noChangeAspect="1" noChangeArrowheads="1"/>
          </p:cNvPicPr>
          <p:nvPr/>
        </p:nvPicPr>
        <p:blipFill>
          <a:blip r:embed="rId2"/>
          <a:srcRect/>
          <a:stretch>
            <a:fillRect/>
          </a:stretch>
        </p:blipFill>
        <p:spPr bwMode="auto">
          <a:xfrm>
            <a:off x="285720" y="500042"/>
            <a:ext cx="7620052" cy="571504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Jean </a:t>
            </a:r>
            <a:r>
              <a:rPr lang="es-PE" dirty="0" err="1" smtClean="0"/>
              <a:t>Piaget</a:t>
            </a:r>
            <a:endParaRPr lang="es-PE" dirty="0"/>
          </a:p>
        </p:txBody>
      </p:sp>
      <p:sp>
        <p:nvSpPr>
          <p:cNvPr id="3" name="2 Marcador de contenido"/>
          <p:cNvSpPr>
            <a:spLocks noGrp="1"/>
          </p:cNvSpPr>
          <p:nvPr>
            <p:ph sz="quarter" idx="1"/>
          </p:nvPr>
        </p:nvSpPr>
        <p:spPr>
          <a:xfrm>
            <a:off x="457200" y="1600200"/>
            <a:ext cx="3757610" cy="4873752"/>
          </a:xfrm>
        </p:spPr>
        <p:txBody>
          <a:bodyPr>
            <a:normAutofit lnSpcReduction="10000"/>
          </a:bodyPr>
          <a:lstStyle/>
          <a:p>
            <a:r>
              <a:rPr lang="es-PE" dirty="0" smtClean="0"/>
              <a:t>Concibe la formación del pensamiento como un desarrollo progresivo cuya finalidad es alcanzar un cierto </a:t>
            </a:r>
            <a:r>
              <a:rPr lang="es-PE" dirty="0" smtClean="0">
                <a:hlinkClick r:id="rId2"/>
              </a:rPr>
              <a:t>equilibrio</a:t>
            </a:r>
            <a:r>
              <a:rPr lang="es-PE" dirty="0" smtClean="0"/>
              <a:t> en la edad adulta.</a:t>
            </a:r>
          </a:p>
          <a:p>
            <a:pPr>
              <a:buNone/>
            </a:pPr>
            <a:r>
              <a:rPr lang="es-PE" dirty="0" smtClean="0"/>
              <a:t> </a:t>
            </a:r>
          </a:p>
          <a:p>
            <a:r>
              <a:rPr lang="es-PE" dirty="0" smtClean="0"/>
              <a:t>El desarrollo es un perpetuo pasar de un </a:t>
            </a:r>
            <a:r>
              <a:rPr lang="es-PE" dirty="0" smtClean="0">
                <a:hlinkClick r:id="rId3"/>
              </a:rPr>
              <a:t>estado</a:t>
            </a:r>
            <a:r>
              <a:rPr lang="es-PE" dirty="0" smtClean="0"/>
              <a:t> de menor equilibrio a un estado de equilibrio superior.</a:t>
            </a:r>
          </a:p>
          <a:p>
            <a:endParaRPr lang="es-PE" dirty="0"/>
          </a:p>
        </p:txBody>
      </p:sp>
      <p:pic>
        <p:nvPicPr>
          <p:cNvPr id="492546" name="Picture 2" descr="http://1.bp.blogspot.com/-EdxGA7jVaGY/TViNIkCI2xI/AAAAAAAAAeg/UoeHUsZ8ltM/s1600/000715640.png"/>
          <p:cNvPicPr>
            <a:picLocks noChangeAspect="1" noChangeArrowheads="1"/>
          </p:cNvPicPr>
          <p:nvPr/>
        </p:nvPicPr>
        <p:blipFill>
          <a:blip r:embed="rId4"/>
          <a:srcRect/>
          <a:stretch>
            <a:fillRect/>
          </a:stretch>
        </p:blipFill>
        <p:spPr bwMode="auto">
          <a:xfrm>
            <a:off x="4643438" y="1571612"/>
            <a:ext cx="3993654" cy="4000528"/>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2562" name="Rectangle 2"/>
          <p:cNvSpPr>
            <a:spLocks noGrp="1" noChangeArrowheads="1"/>
          </p:cNvSpPr>
          <p:nvPr>
            <p:ph type="body" idx="1"/>
          </p:nvPr>
        </p:nvSpPr>
        <p:spPr>
          <a:xfrm>
            <a:off x="539750" y="1341438"/>
            <a:ext cx="8147050" cy="4319587"/>
          </a:xfrm>
          <a:noFill/>
          <a:ln/>
        </p:spPr>
        <p:txBody>
          <a:bodyPr lIns="92075" tIns="46038" rIns="92075" bIns="46038"/>
          <a:lstStyle/>
          <a:p>
            <a:pPr algn="just" eaLnBrk="0" hangingPunct="0">
              <a:buSzPct val="125000"/>
            </a:pPr>
            <a:r>
              <a:rPr lang="es-ES_tradnl" sz="3200" dirty="0"/>
              <a:t>Investigó la naturaleza y la formación de las </a:t>
            </a:r>
            <a:r>
              <a:rPr lang="es-ES_tradnl" sz="3200" u="sng" dirty="0"/>
              <a:t>estructuras mentales</a:t>
            </a:r>
            <a:r>
              <a:rPr lang="es-ES_tradnl" sz="3200" dirty="0"/>
              <a:t> con las cuales interpretamos el mundo.</a:t>
            </a:r>
          </a:p>
          <a:p>
            <a:pPr algn="just" eaLnBrk="0" hangingPunct="0">
              <a:buSzPct val="125000"/>
            </a:pPr>
            <a:endParaRPr lang="es-ES_tradnl" sz="3200" dirty="0"/>
          </a:p>
          <a:p>
            <a:pPr algn="just" eaLnBrk="0" hangingPunct="0">
              <a:buSzPct val="125000"/>
            </a:pPr>
            <a:r>
              <a:rPr lang="es-ES_tradnl" sz="3200" dirty="0">
                <a:solidFill>
                  <a:schemeClr val="accent4">
                    <a:lumMod val="50000"/>
                  </a:schemeClr>
                </a:solidFill>
              </a:rPr>
              <a:t>Explica que nuestra relación con el mundo está mediatizada por las representaciones mentales que de él tengamos</a:t>
            </a:r>
            <a:r>
              <a:rPr lang="es-ES_tradnl" sz="3200" dirty="0">
                <a:solidFill>
                  <a:srgbClr val="FFFF00"/>
                </a:solidFill>
              </a:rPr>
              <a:t>.</a:t>
            </a:r>
          </a:p>
          <a:p>
            <a:pPr algn="just" eaLnBrk="0" hangingPunct="0">
              <a:buSzPct val="125000"/>
              <a:buFontTx/>
              <a:buNone/>
            </a:pPr>
            <a:endParaRPr lang="es-ES_tradnl" dirty="0">
              <a:solidFill>
                <a:srgbClr val="FFFF00"/>
              </a:solidFill>
            </a:endParaRPr>
          </a:p>
          <a:p>
            <a:pPr algn="just" eaLnBrk="0" hangingPunct="0">
              <a:buSzPct val="125000"/>
            </a:pPr>
            <a:endParaRPr lang="es-ES_tradnl" sz="2800" b="1" dirty="0">
              <a:solidFill>
                <a:schemeClr val="hlink"/>
              </a:solidFill>
            </a:endParaRPr>
          </a:p>
        </p:txBody>
      </p:sp>
      <p:sp>
        <p:nvSpPr>
          <p:cNvPr id="322563" name="Text Box 3"/>
          <p:cNvSpPr txBox="1">
            <a:spLocks noChangeArrowheads="1"/>
          </p:cNvSpPr>
          <p:nvPr/>
        </p:nvSpPr>
        <p:spPr bwMode="auto">
          <a:xfrm>
            <a:off x="857224" y="357166"/>
            <a:ext cx="3714776" cy="584775"/>
          </a:xfrm>
          <a:prstGeom prst="rect">
            <a:avLst/>
          </a:prstGeom>
          <a:noFill/>
          <a:ln w="12700">
            <a:noFill/>
            <a:miter lim="800000"/>
            <a:headEnd type="none" w="sm" len="sm"/>
            <a:tailEnd type="none" w="sm" len="sm"/>
          </a:ln>
          <a:effectLst/>
        </p:spPr>
        <p:txBody>
          <a:bodyPr wrap="square">
            <a:spAutoFit/>
          </a:bodyPr>
          <a:lstStyle/>
          <a:p>
            <a:pPr>
              <a:spcBef>
                <a:spcPct val="50000"/>
              </a:spcBef>
            </a:pPr>
            <a:r>
              <a:rPr lang="es-ES_tradnl" sz="3200" b="1" dirty="0">
                <a:solidFill>
                  <a:srgbClr val="FFFF66"/>
                </a:solidFill>
                <a:effectLst>
                  <a:outerShdw blurRad="38100" dist="38100" dir="2700000" algn="tl">
                    <a:srgbClr val="000000"/>
                  </a:outerShdw>
                </a:effectLst>
                <a:latin typeface="Arial" charset="0"/>
              </a:rPr>
              <a:t>Jean </a:t>
            </a:r>
            <a:r>
              <a:rPr lang="es-ES_tradnl" sz="3200" b="1" dirty="0" err="1">
                <a:solidFill>
                  <a:srgbClr val="FFFF66"/>
                </a:solidFill>
                <a:effectLst>
                  <a:outerShdw blurRad="38100" dist="38100" dir="2700000" algn="tl">
                    <a:srgbClr val="000000"/>
                  </a:outerShdw>
                </a:effectLst>
                <a:latin typeface="Arial" charset="0"/>
              </a:rPr>
              <a:t>Piaget</a:t>
            </a:r>
            <a:r>
              <a:rPr lang="es-ES_tradnl" sz="3200" b="1" dirty="0">
                <a:solidFill>
                  <a:srgbClr val="FFFF66"/>
                </a:solidFill>
                <a:effectLst>
                  <a:outerShdw blurRad="38100" dist="38100" dir="2700000" algn="tl">
                    <a:srgbClr val="000000"/>
                  </a:outerShdw>
                </a:effectLst>
                <a:latin typeface="Arial" charset="0"/>
              </a:rPr>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22563">
                                            <p:txEl>
                                              <p:pRg st="0" end="0"/>
                                            </p:txEl>
                                          </p:spTgt>
                                        </p:tgtEl>
                                        <p:attrNameLst>
                                          <p:attrName>style.visibility</p:attrName>
                                        </p:attrNameLst>
                                      </p:cBhvr>
                                      <p:to>
                                        <p:strVal val="visible"/>
                                      </p:to>
                                    </p:set>
                                    <p:animEffect transition="in" filter="box(in)">
                                      <p:cBhvr>
                                        <p:cTn id="7" dur="500"/>
                                        <p:tgtEl>
                                          <p:spTgt spid="322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2562">
                                            <p:txEl>
                                              <p:pRg st="0" end="0"/>
                                            </p:txEl>
                                          </p:spTgt>
                                        </p:tgtEl>
                                        <p:attrNameLst>
                                          <p:attrName>style.visibility</p:attrName>
                                        </p:attrNameLst>
                                      </p:cBhvr>
                                      <p:to>
                                        <p:strVal val="visible"/>
                                      </p:to>
                                    </p:set>
                                    <p:animEffect transition="in" filter="wipe(left)">
                                      <p:cBhvr>
                                        <p:cTn id="12" dur="500"/>
                                        <p:tgtEl>
                                          <p:spTgt spid="3225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2562">
                                            <p:txEl>
                                              <p:pRg st="2" end="2"/>
                                            </p:txEl>
                                          </p:spTgt>
                                        </p:tgtEl>
                                        <p:attrNameLst>
                                          <p:attrName>style.visibility</p:attrName>
                                        </p:attrNameLst>
                                      </p:cBhvr>
                                      <p:to>
                                        <p:strVal val="visible"/>
                                      </p:to>
                                    </p:set>
                                    <p:animEffect transition="in" filter="wipe(down)">
                                      <p:cBhvr>
                                        <p:cTn id="17" dur="500"/>
                                        <p:tgtEl>
                                          <p:spTgt spid="3225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idx="4294967295"/>
          </p:nvPr>
        </p:nvSpPr>
        <p:spPr>
          <a:xfrm>
            <a:off x="1115616" y="2636912"/>
            <a:ext cx="7407275" cy="1471612"/>
          </a:xfrm>
        </p:spPr>
        <p:txBody>
          <a:bodyPr>
            <a:noAutofit/>
          </a:bodyPr>
          <a:lstStyle/>
          <a:p>
            <a:pPr algn="ctr"/>
            <a:r>
              <a:rPr lang="es-PE" sz="5400" dirty="0" smtClean="0"/>
              <a:t>¿Cuál es la capital del Perú?</a:t>
            </a:r>
            <a:endParaRPr lang="es-PE" sz="5400" dirty="0"/>
          </a:p>
        </p:txBody>
      </p:sp>
    </p:spTree>
    <p:extLst>
      <p:ext uri="{BB962C8B-B14F-4D97-AF65-F5344CB8AC3E}">
        <p14:creationId xmlns:p14="http://schemas.microsoft.com/office/powerpoint/2010/main" xmlns="" val="39404220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descr="1teacher24-med">
            <a:hlinkClick r:id="rId2"/>
          </p:cNvPr>
          <p:cNvPicPr>
            <a:picLocks noChangeAspect="1" noChangeArrowheads="1"/>
          </p:cNvPicPr>
          <p:nvPr/>
        </p:nvPicPr>
        <p:blipFill>
          <a:blip r:embed="rId3"/>
          <a:srcRect/>
          <a:stretch>
            <a:fillRect/>
          </a:stretch>
        </p:blipFill>
        <p:spPr bwMode="auto">
          <a:xfrm>
            <a:off x="5257800" y="1557338"/>
            <a:ext cx="3886200" cy="4343400"/>
          </a:xfrm>
          <a:prstGeom prst="rect">
            <a:avLst/>
          </a:prstGeom>
          <a:noFill/>
        </p:spPr>
      </p:pic>
      <p:sp>
        <p:nvSpPr>
          <p:cNvPr id="330755" name="AutoShape 3"/>
          <p:cNvSpPr>
            <a:spLocks noChangeArrowheads="1"/>
          </p:cNvSpPr>
          <p:nvPr/>
        </p:nvSpPr>
        <p:spPr bwMode="auto">
          <a:xfrm>
            <a:off x="323850" y="0"/>
            <a:ext cx="5181600" cy="6453188"/>
          </a:xfrm>
          <a:prstGeom prst="wedgeRoundRectCallout">
            <a:avLst>
              <a:gd name="adj1" fmla="val 70130"/>
              <a:gd name="adj2" fmla="val -6287"/>
              <a:gd name="adj3" fmla="val 16667"/>
            </a:avLst>
          </a:prstGeom>
          <a:solidFill>
            <a:srgbClr val="1C1C1C"/>
          </a:solidFill>
          <a:ln w="57150">
            <a:solidFill>
              <a:srgbClr val="FFFF00"/>
            </a:solidFill>
            <a:miter lim="800000"/>
            <a:headEnd/>
            <a:tailEnd/>
          </a:ln>
          <a:effectLst>
            <a:outerShdw dist="107763" dir="18900000" algn="ctr" rotWithShape="0">
              <a:schemeClr val="bg2"/>
            </a:outerShdw>
          </a:effectLst>
        </p:spPr>
        <p:txBody>
          <a:bodyPr/>
          <a:lstStyle/>
          <a:p>
            <a:pPr algn="ctr"/>
            <a:r>
              <a:rPr lang="es-PE" sz="2000" b="1" u="sng">
                <a:solidFill>
                  <a:srgbClr val="FFFF00"/>
                </a:solidFill>
                <a:latin typeface="Kabel Bk BT" pitchFamily="34" charset="0"/>
                <a:cs typeface="Arial" charset="0"/>
              </a:rPr>
              <a:t>“Estructura Mental”</a:t>
            </a:r>
          </a:p>
          <a:p>
            <a:pPr algn="ctr"/>
            <a:endParaRPr lang="es-PE" sz="2000" b="1" u="sng">
              <a:solidFill>
                <a:srgbClr val="FFFF00"/>
              </a:solidFill>
              <a:latin typeface="Kabel Bk BT" pitchFamily="34" charset="0"/>
              <a:cs typeface="Arial" charset="0"/>
            </a:endParaRPr>
          </a:p>
          <a:p>
            <a:pPr algn="just"/>
            <a:r>
              <a:rPr lang="es-PE" sz="1600">
                <a:solidFill>
                  <a:srgbClr val="FFFF00"/>
                </a:solidFill>
                <a:latin typeface="Kabel Bk BT" pitchFamily="34" charset="0"/>
                <a:cs typeface="Arial" charset="0"/>
              </a:rPr>
              <a:t>a). Los </a:t>
            </a:r>
            <a:r>
              <a:rPr lang="es-PE" sz="1600" u="sng">
                <a:solidFill>
                  <a:srgbClr val="FFFF00"/>
                </a:solidFill>
                <a:latin typeface="Kabel Bk BT" pitchFamily="34" charset="0"/>
                <a:cs typeface="Arial" charset="0"/>
              </a:rPr>
              <a:t>conceptos</a:t>
            </a:r>
            <a:r>
              <a:rPr lang="es-PE" sz="1600">
                <a:solidFill>
                  <a:srgbClr val="FFFF00"/>
                </a:solidFill>
                <a:latin typeface="Kabel Bk BT" pitchFamily="34" charset="0"/>
                <a:cs typeface="Arial" charset="0"/>
              </a:rPr>
              <a:t> como unidades básicas de almacenamiento en la memoria. Su organización es jerárquica a base de dos tipos de relaciones: de </a:t>
            </a:r>
            <a:r>
              <a:rPr lang="es-PE" sz="1600" i="1" u="sng">
                <a:solidFill>
                  <a:srgbClr val="FFFF00"/>
                </a:solidFill>
                <a:latin typeface="Kabel Bk BT" pitchFamily="34" charset="0"/>
                <a:cs typeface="Arial" charset="0"/>
              </a:rPr>
              <a:t>inclusión</a:t>
            </a:r>
            <a:r>
              <a:rPr lang="es-PE" sz="1600">
                <a:solidFill>
                  <a:srgbClr val="FFFF00"/>
                </a:solidFill>
                <a:latin typeface="Kabel Bk BT" pitchFamily="34" charset="0"/>
                <a:cs typeface="Arial" charset="0"/>
              </a:rPr>
              <a:t> (la golondrina es una clase de ave) y de </a:t>
            </a:r>
            <a:r>
              <a:rPr lang="es-PE" sz="1600" i="1" u="sng">
                <a:solidFill>
                  <a:srgbClr val="FFFF00"/>
                </a:solidFill>
                <a:latin typeface="Kabel Bk BT" pitchFamily="34" charset="0"/>
                <a:cs typeface="Arial" charset="0"/>
              </a:rPr>
              <a:t>propiedad</a:t>
            </a:r>
            <a:r>
              <a:rPr lang="es-PE" sz="1600">
                <a:solidFill>
                  <a:srgbClr val="FFFF00"/>
                </a:solidFill>
                <a:latin typeface="Kabel Bk BT" pitchFamily="34" charset="0"/>
                <a:cs typeface="Arial" charset="0"/>
              </a:rPr>
              <a:t> (la golondrina tiene  alas y vuela).</a:t>
            </a:r>
          </a:p>
          <a:p>
            <a:pPr algn="just">
              <a:buFontTx/>
              <a:buChar char="•"/>
            </a:pPr>
            <a:endParaRPr lang="es-PE" sz="1600">
              <a:solidFill>
                <a:srgbClr val="FFFF00"/>
              </a:solidFill>
              <a:latin typeface="Kabel Bk BT" pitchFamily="34" charset="0"/>
              <a:cs typeface="Arial" charset="0"/>
            </a:endParaRPr>
          </a:p>
          <a:p>
            <a:pPr algn="just"/>
            <a:r>
              <a:rPr lang="es-PE" sz="1600">
                <a:solidFill>
                  <a:srgbClr val="FFFF00"/>
                </a:solidFill>
                <a:latin typeface="Kabel Bk BT" pitchFamily="34" charset="0"/>
                <a:cs typeface="Arial" charset="0"/>
              </a:rPr>
              <a:t>b) Los </a:t>
            </a:r>
            <a:r>
              <a:rPr lang="es-PE" sz="1600" i="1" u="sng">
                <a:solidFill>
                  <a:srgbClr val="FFFF00"/>
                </a:solidFill>
                <a:latin typeface="Kabel Bk BT" pitchFamily="34" charset="0"/>
                <a:cs typeface="Arial" charset="0"/>
              </a:rPr>
              <a:t>esquemas</a:t>
            </a:r>
            <a:r>
              <a:rPr lang="es-PE" sz="1600">
                <a:solidFill>
                  <a:srgbClr val="FFFF00"/>
                </a:solidFill>
                <a:latin typeface="Kabel Bk BT" pitchFamily="34" charset="0"/>
                <a:cs typeface="Arial" charset="0"/>
              </a:rPr>
              <a:t> o conocimientos almacenados como secuencia de las experiencias pasadas.</a:t>
            </a:r>
          </a:p>
          <a:p>
            <a:pPr algn="just">
              <a:buFontTx/>
              <a:buChar char="•"/>
            </a:pPr>
            <a:endParaRPr lang="es-PE" sz="1600">
              <a:solidFill>
                <a:srgbClr val="FFFF00"/>
              </a:solidFill>
              <a:latin typeface="Kabel Bk BT" pitchFamily="34" charset="0"/>
              <a:cs typeface="Arial" charset="0"/>
            </a:endParaRPr>
          </a:p>
          <a:p>
            <a:pPr algn="just"/>
            <a:r>
              <a:rPr lang="es-PE" sz="1600">
                <a:solidFill>
                  <a:srgbClr val="FFFF00"/>
                </a:solidFill>
                <a:latin typeface="Kabel Bk BT" pitchFamily="34" charset="0"/>
                <a:cs typeface="Arial" charset="0"/>
              </a:rPr>
              <a:t>c) Los </a:t>
            </a:r>
            <a:r>
              <a:rPr lang="es-PE" sz="1600" i="1" u="sng">
                <a:solidFill>
                  <a:srgbClr val="FFFF00"/>
                </a:solidFill>
                <a:latin typeface="Kabel Bk BT" pitchFamily="34" charset="0"/>
                <a:cs typeface="Arial" charset="0"/>
              </a:rPr>
              <a:t>guiones</a:t>
            </a:r>
            <a:r>
              <a:rPr lang="es-PE" sz="1600">
                <a:solidFill>
                  <a:srgbClr val="FFFF00"/>
                </a:solidFill>
                <a:latin typeface="Kabel Bk BT" pitchFamily="34" charset="0"/>
                <a:cs typeface="Arial" charset="0"/>
              </a:rPr>
              <a:t> que nos permiten identificar lo que está ocurriendo y saber cómo actuar ante determinada  situación.</a:t>
            </a:r>
          </a:p>
          <a:p>
            <a:pPr algn="just">
              <a:buFontTx/>
              <a:buChar char="•"/>
            </a:pPr>
            <a:endParaRPr lang="es-PE" sz="1600">
              <a:solidFill>
                <a:srgbClr val="FFFF00"/>
              </a:solidFill>
              <a:latin typeface="Kabel Bk BT" pitchFamily="34" charset="0"/>
              <a:cs typeface="Arial" charset="0"/>
            </a:endParaRPr>
          </a:p>
          <a:p>
            <a:pPr algn="just"/>
            <a:r>
              <a:rPr lang="es-PE" sz="1600">
                <a:solidFill>
                  <a:srgbClr val="FFFF00"/>
                </a:solidFill>
                <a:latin typeface="Kabel Bk BT" pitchFamily="34" charset="0"/>
                <a:cs typeface="Arial" charset="0"/>
              </a:rPr>
              <a:t>d) Los </a:t>
            </a:r>
            <a:r>
              <a:rPr lang="es-PE" sz="1600" i="1" u="sng">
                <a:solidFill>
                  <a:srgbClr val="FFFF00"/>
                </a:solidFill>
                <a:latin typeface="Kabel Bk BT" pitchFamily="34" charset="0"/>
                <a:cs typeface="Arial" charset="0"/>
              </a:rPr>
              <a:t>sistemas de producción</a:t>
            </a:r>
            <a:r>
              <a:rPr lang="es-PE" sz="1600">
                <a:solidFill>
                  <a:srgbClr val="FFFF00"/>
                </a:solidFill>
                <a:latin typeface="Kabel Bk BT" pitchFamily="34" charset="0"/>
                <a:cs typeface="Arial" charset="0"/>
              </a:rPr>
              <a:t>, es decir la cognición como un sistema de condiciones-acciones ( SI…ENTONCES).</a:t>
            </a:r>
          </a:p>
          <a:p>
            <a:pPr algn="just"/>
            <a:endParaRPr lang="es-PE" sz="1600">
              <a:solidFill>
                <a:srgbClr val="FFFF00"/>
              </a:solidFill>
              <a:latin typeface="Kabel Bk BT" pitchFamily="34" charset="0"/>
              <a:cs typeface="Arial" charset="0"/>
            </a:endParaRPr>
          </a:p>
          <a:p>
            <a:pPr algn="just"/>
            <a:r>
              <a:rPr lang="es-PE" sz="1600">
                <a:solidFill>
                  <a:srgbClr val="FFFF00"/>
                </a:solidFill>
                <a:latin typeface="Kabel Bk BT" pitchFamily="34" charset="0"/>
                <a:cs typeface="Arial" charset="0"/>
              </a:rPr>
              <a:t>e) Los </a:t>
            </a:r>
            <a:r>
              <a:rPr lang="es-PE" sz="1600" i="1" u="sng">
                <a:solidFill>
                  <a:srgbClr val="FFFF00"/>
                </a:solidFill>
                <a:latin typeface="Kabel Bk BT" pitchFamily="34" charset="0"/>
                <a:cs typeface="Arial" charset="0"/>
              </a:rPr>
              <a:t>imágenes</a:t>
            </a:r>
            <a:r>
              <a:rPr lang="es-PE" sz="1600">
                <a:solidFill>
                  <a:srgbClr val="FFFF00"/>
                </a:solidFill>
                <a:latin typeface="Kabel Bk BT" pitchFamily="34" charset="0"/>
                <a:cs typeface="Arial" charset="0"/>
              </a:rPr>
              <a:t> o mapas cognitivos (representaciones gráficas, icónicas)</a:t>
            </a:r>
          </a:p>
          <a:p>
            <a:pPr algn="just">
              <a:buFontTx/>
              <a:buChar char="•"/>
            </a:pPr>
            <a:endParaRPr lang="es-PE" sz="1600">
              <a:solidFill>
                <a:srgbClr val="FFFF00"/>
              </a:solidFill>
              <a:latin typeface="Kabel Bk BT" pitchFamily="34" charset="0"/>
              <a:cs typeface="Arial" charset="0"/>
            </a:endParaRPr>
          </a:p>
          <a:p>
            <a:pPr algn="just"/>
            <a:endParaRPr lang="es-PE" sz="2800">
              <a:solidFill>
                <a:srgbClr val="FFFF00"/>
              </a:solidFill>
              <a:latin typeface="Kabel Bk BT" pitchFamily="34" charset="0"/>
              <a:cs typeface="Times New Roman" pitchFamily="18" charset="0"/>
            </a:endParaRPr>
          </a:p>
          <a:p>
            <a:pPr algn="just"/>
            <a:r>
              <a:rPr lang="es-PE" sz="2400">
                <a:solidFill>
                  <a:srgbClr val="FFFF00"/>
                </a:solidFill>
                <a:latin typeface="Arial" charset="0"/>
                <a:cs typeface="Arial" charset="0"/>
              </a:rPr>
              <a:t> </a:t>
            </a:r>
            <a:endParaRPr lang="es-PE" sz="2400">
              <a:solidFill>
                <a:srgbClr val="FFFF00"/>
              </a:solidFill>
              <a:latin typeface="Times New Roman" pitchFamily="18" charset="0"/>
              <a:cs typeface="Times New Roman" pitchFamily="18" charset="0"/>
            </a:endParaRPr>
          </a:p>
          <a:p>
            <a:pPr algn="ctr"/>
            <a:endParaRPr lang="es-ES" sz="2400">
              <a:solidFill>
                <a:srgbClr val="FFFF00"/>
              </a:solidFill>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0754"/>
                                        </p:tgtEl>
                                        <p:attrNameLst>
                                          <p:attrName>style.visibility</p:attrName>
                                        </p:attrNameLst>
                                      </p:cBhvr>
                                      <p:to>
                                        <p:strVal val="visible"/>
                                      </p:to>
                                    </p:set>
                                    <p:anim calcmode="lin" valueType="num">
                                      <p:cBhvr additive="base">
                                        <p:cTn id="7" dur="500" fill="hold"/>
                                        <p:tgtEl>
                                          <p:spTgt spid="330754"/>
                                        </p:tgtEl>
                                        <p:attrNameLst>
                                          <p:attrName>ppt_x</p:attrName>
                                        </p:attrNameLst>
                                      </p:cBhvr>
                                      <p:tavLst>
                                        <p:tav tm="0">
                                          <p:val>
                                            <p:strVal val="0-#ppt_w/2"/>
                                          </p:val>
                                        </p:tav>
                                        <p:tav tm="100000">
                                          <p:val>
                                            <p:strVal val="#ppt_x"/>
                                          </p:val>
                                        </p:tav>
                                      </p:tavLst>
                                    </p:anim>
                                    <p:anim calcmode="lin" valueType="num">
                                      <p:cBhvr additive="base">
                                        <p:cTn id="8" dur="500" fill="hold"/>
                                        <p:tgtEl>
                                          <p:spTgt spid="3307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30755"/>
                                        </p:tgtEl>
                                        <p:attrNameLst>
                                          <p:attrName>style.visibility</p:attrName>
                                        </p:attrNameLst>
                                      </p:cBhvr>
                                      <p:to>
                                        <p:strVal val="visible"/>
                                      </p:to>
                                    </p:set>
                                    <p:animEffect transition="in" filter="strips(downLeft)">
                                      <p:cBhvr>
                                        <p:cTn id="13" dur="500"/>
                                        <p:tgtEl>
                                          <p:spTgt spid="330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5"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357166"/>
            <a:ext cx="7467600" cy="703282"/>
          </a:xfrm>
        </p:spPr>
        <p:txBody>
          <a:bodyPr/>
          <a:lstStyle/>
          <a:p>
            <a:r>
              <a:rPr lang="es-PE" dirty="0" err="1" smtClean="0"/>
              <a:t>Piaget</a:t>
            </a:r>
            <a:endParaRPr lang="es-PE" dirty="0"/>
          </a:p>
        </p:txBody>
      </p:sp>
      <p:pic>
        <p:nvPicPr>
          <p:cNvPr id="182276" name="Picture 4" descr="http://masteruoc-grupo7.wikispaces.com/file/view/teoria-piaget.JPG/108467663/teoria-piaget.JPG"/>
          <p:cNvPicPr>
            <a:picLocks noChangeAspect="1" noChangeArrowheads="1"/>
          </p:cNvPicPr>
          <p:nvPr/>
        </p:nvPicPr>
        <p:blipFill>
          <a:blip r:embed="rId2" cstate="print"/>
          <a:srcRect/>
          <a:stretch>
            <a:fillRect/>
          </a:stretch>
        </p:blipFill>
        <p:spPr bwMode="auto">
          <a:xfrm>
            <a:off x="1357290" y="1214422"/>
            <a:ext cx="6643734" cy="4961597"/>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796908"/>
          </a:xfrm>
        </p:spPr>
        <p:txBody>
          <a:bodyPr/>
          <a:lstStyle/>
          <a:p>
            <a:r>
              <a:rPr lang="es-PE" dirty="0" err="1" smtClean="0"/>
              <a:t>Ausubel</a:t>
            </a:r>
            <a:endParaRPr lang="es-PE" dirty="0"/>
          </a:p>
        </p:txBody>
      </p:sp>
      <p:sp>
        <p:nvSpPr>
          <p:cNvPr id="3" name="2 Marcador de contenido"/>
          <p:cNvSpPr>
            <a:spLocks noGrp="1"/>
          </p:cNvSpPr>
          <p:nvPr>
            <p:ph sz="quarter" idx="1"/>
          </p:nvPr>
        </p:nvSpPr>
        <p:spPr>
          <a:xfrm>
            <a:off x="500034" y="1142984"/>
            <a:ext cx="8186766" cy="1685924"/>
          </a:xfrm>
        </p:spPr>
        <p:txBody>
          <a:bodyPr>
            <a:normAutofit fontScale="85000" lnSpcReduction="20000"/>
          </a:bodyPr>
          <a:lstStyle/>
          <a:p>
            <a:r>
              <a:rPr lang="es-PE" dirty="0" smtClean="0"/>
              <a:t>Acuña el concepto de "aprendizaje significativo" para distinguirlo del repetitivo o memorístico y señala el papel que juegan los conocimientos previos del estudiante en la adquisición de nuevas informaciones. </a:t>
            </a:r>
          </a:p>
          <a:p>
            <a:pPr>
              <a:buNone/>
            </a:pPr>
            <a:r>
              <a:rPr lang="es-PE" dirty="0" smtClean="0"/>
              <a:t/>
            </a:r>
            <a:br>
              <a:rPr lang="es-PE" dirty="0" smtClean="0"/>
            </a:br>
            <a:endParaRPr lang="es-PE" dirty="0"/>
          </a:p>
        </p:txBody>
      </p:sp>
      <p:pic>
        <p:nvPicPr>
          <p:cNvPr id="489474" name="Picture 2" descr="http://cmap.upb.edu.co/rid=1150836857625_854658223_741/APRENDIZAJE%20SIGNIFICATIVO.cmap?rid=1150836857625_854658223_741&amp;partName=htmljpeg"/>
          <p:cNvPicPr>
            <a:picLocks noChangeAspect="1" noChangeArrowheads="1"/>
          </p:cNvPicPr>
          <p:nvPr/>
        </p:nvPicPr>
        <p:blipFill>
          <a:blip r:embed="rId2"/>
          <a:srcRect/>
          <a:stretch>
            <a:fillRect/>
          </a:stretch>
        </p:blipFill>
        <p:spPr bwMode="auto">
          <a:xfrm>
            <a:off x="1643042" y="2714620"/>
            <a:ext cx="6305550" cy="3676651"/>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err="1" smtClean="0"/>
              <a:t>Ausubel</a:t>
            </a:r>
            <a:endParaRPr lang="es-PE" dirty="0"/>
          </a:p>
        </p:txBody>
      </p:sp>
      <p:pic>
        <p:nvPicPr>
          <p:cNvPr id="180226" name="Picture 2" descr="http://www.wikilearning.com/imagescc/12263/312756.pjpeg"/>
          <p:cNvPicPr>
            <a:picLocks noChangeAspect="1" noChangeArrowheads="1"/>
          </p:cNvPicPr>
          <p:nvPr/>
        </p:nvPicPr>
        <p:blipFill>
          <a:blip r:embed="rId2" cstate="print"/>
          <a:srcRect/>
          <a:stretch>
            <a:fillRect/>
          </a:stretch>
        </p:blipFill>
        <p:spPr bwMode="auto">
          <a:xfrm>
            <a:off x="1142976" y="1357298"/>
            <a:ext cx="7143800" cy="5072098"/>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796908"/>
          </a:xfrm>
        </p:spPr>
        <p:txBody>
          <a:bodyPr/>
          <a:lstStyle/>
          <a:p>
            <a:r>
              <a:rPr lang="es-PE" dirty="0" err="1" smtClean="0"/>
              <a:t>Ausubel</a:t>
            </a:r>
            <a:endParaRPr lang="es-PE" dirty="0"/>
          </a:p>
        </p:txBody>
      </p:sp>
      <p:sp>
        <p:nvSpPr>
          <p:cNvPr id="3" name="2 Marcador de contenido"/>
          <p:cNvSpPr>
            <a:spLocks noGrp="1"/>
          </p:cNvSpPr>
          <p:nvPr>
            <p:ph sz="quarter" idx="1"/>
          </p:nvPr>
        </p:nvSpPr>
        <p:spPr>
          <a:xfrm>
            <a:off x="457200" y="1214422"/>
            <a:ext cx="3900486" cy="5259530"/>
          </a:xfrm>
        </p:spPr>
        <p:txBody>
          <a:bodyPr>
            <a:normAutofit fontScale="92500" lnSpcReduction="20000"/>
          </a:bodyPr>
          <a:lstStyle/>
          <a:p>
            <a:pPr>
              <a:buNone/>
            </a:pPr>
            <a:endParaRPr lang="es-PE" dirty="0" smtClean="0"/>
          </a:p>
          <a:p>
            <a:pPr>
              <a:lnSpc>
                <a:spcPct val="120000"/>
              </a:lnSpc>
            </a:pPr>
            <a:r>
              <a:rPr lang="es-PE" dirty="0" smtClean="0"/>
              <a:t>Sus ideas constituyen una clara discrepancia con la visión de que el aprendizaje y la </a:t>
            </a:r>
            <a:r>
              <a:rPr lang="es-PE" dirty="0" smtClean="0">
                <a:hlinkClick r:id="rId2"/>
              </a:rPr>
              <a:t>enseñanza</a:t>
            </a:r>
            <a:r>
              <a:rPr lang="es-PE" dirty="0" smtClean="0"/>
              <a:t> escolar deben basarse sobre todo en la práctica secuenciada y en la repetición de elementos divididos en pequeñas partes, como pensaban los conductistas. </a:t>
            </a:r>
          </a:p>
          <a:p>
            <a:pPr>
              <a:buNone/>
            </a:pPr>
            <a:endParaRPr lang="es-PE" dirty="0" smtClean="0"/>
          </a:p>
          <a:p>
            <a:pPr>
              <a:buNone/>
            </a:pPr>
            <a:r>
              <a:rPr lang="es-PE" dirty="0" smtClean="0"/>
              <a:t/>
            </a:r>
            <a:br>
              <a:rPr lang="es-PE" dirty="0" smtClean="0"/>
            </a:br>
            <a:endParaRPr lang="es-PE" dirty="0"/>
          </a:p>
        </p:txBody>
      </p:sp>
      <p:pic>
        <p:nvPicPr>
          <p:cNvPr id="495618" name="Picture 2" descr="http://2.bp.blogspot.com/-cq9Nj3TF_CE/TfzH6ogWNSI/AAAAAAAAAGc/e4ECSeNxBzY/s1600/david+ausbel.gif"/>
          <p:cNvPicPr>
            <a:picLocks noChangeAspect="1" noChangeArrowheads="1"/>
          </p:cNvPicPr>
          <p:nvPr/>
        </p:nvPicPr>
        <p:blipFill>
          <a:blip r:embed="rId3"/>
          <a:srcRect/>
          <a:stretch>
            <a:fillRect/>
          </a:stretch>
        </p:blipFill>
        <p:spPr bwMode="auto">
          <a:xfrm>
            <a:off x="5072066" y="1142984"/>
            <a:ext cx="3480643" cy="4214842"/>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err="1" smtClean="0"/>
              <a:t>Ausubel</a:t>
            </a:r>
            <a:endParaRPr lang="es-PE" dirty="0"/>
          </a:p>
        </p:txBody>
      </p:sp>
      <p:sp>
        <p:nvSpPr>
          <p:cNvPr id="3" name="2 Marcador de contenido"/>
          <p:cNvSpPr>
            <a:spLocks noGrp="1"/>
          </p:cNvSpPr>
          <p:nvPr>
            <p:ph sz="quarter" idx="1"/>
          </p:nvPr>
        </p:nvSpPr>
        <p:spPr>
          <a:xfrm>
            <a:off x="457200" y="1600200"/>
            <a:ext cx="3900486" cy="4873752"/>
          </a:xfrm>
        </p:spPr>
        <p:txBody>
          <a:bodyPr>
            <a:normAutofit/>
          </a:bodyPr>
          <a:lstStyle/>
          <a:p>
            <a:pPr>
              <a:buNone/>
            </a:pPr>
            <a:endParaRPr lang="es-PE" dirty="0" smtClean="0"/>
          </a:p>
          <a:p>
            <a:r>
              <a:rPr lang="es-PE" b="1" dirty="0" smtClean="0"/>
              <a:t>Aprender es sinónimo de comprender</a:t>
            </a:r>
            <a:r>
              <a:rPr lang="es-PE" dirty="0" smtClean="0"/>
              <a:t>. Por ello, lo que se comprenda será lo que se aprenderá y recordará mejor porque quedará integrado en nuestra </a:t>
            </a:r>
            <a:r>
              <a:rPr lang="es-PE" dirty="0" smtClean="0">
                <a:hlinkClick r:id="rId2"/>
              </a:rPr>
              <a:t>estructura</a:t>
            </a:r>
            <a:r>
              <a:rPr lang="es-PE" dirty="0" smtClean="0"/>
              <a:t> de conocimientos.</a:t>
            </a:r>
            <a:br>
              <a:rPr lang="es-PE" dirty="0" smtClean="0"/>
            </a:br>
            <a:endParaRPr lang="es-PE" dirty="0"/>
          </a:p>
        </p:txBody>
      </p:sp>
      <p:pic>
        <p:nvPicPr>
          <p:cNvPr id="494594" name="Picture 2" descr="http://1.bp.blogspot.com/_5L5rdl4NqfY/SfT3CU7hXDI/AAAAAAAAACM/uiAnTuwZQUs/s320/teoria+de+ausubel.jpg"/>
          <p:cNvPicPr>
            <a:picLocks noChangeAspect="1" noChangeArrowheads="1"/>
          </p:cNvPicPr>
          <p:nvPr/>
        </p:nvPicPr>
        <p:blipFill>
          <a:blip r:embed="rId3"/>
          <a:srcRect/>
          <a:stretch>
            <a:fillRect/>
          </a:stretch>
        </p:blipFill>
        <p:spPr bwMode="auto">
          <a:xfrm>
            <a:off x="4929190" y="1928802"/>
            <a:ext cx="3357586" cy="3569528"/>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err="1" smtClean="0"/>
              <a:t>Ausubel</a:t>
            </a:r>
            <a:endParaRPr lang="es-PE" dirty="0"/>
          </a:p>
        </p:txBody>
      </p:sp>
      <p:pic>
        <p:nvPicPr>
          <p:cNvPr id="497666" name="Picture 2" descr="http://1.bp.blogspot.com/-FL31zRmxw2Y/TdE-QalXiKI/AAAAAAAAADE/ZqP6nOSBR94/s1600/Image11924.gif"/>
          <p:cNvPicPr>
            <a:picLocks noChangeAspect="1" noChangeArrowheads="1"/>
          </p:cNvPicPr>
          <p:nvPr/>
        </p:nvPicPr>
        <p:blipFill>
          <a:blip r:embed="rId2"/>
          <a:srcRect/>
          <a:stretch>
            <a:fillRect/>
          </a:stretch>
        </p:blipFill>
        <p:spPr bwMode="auto">
          <a:xfrm>
            <a:off x="642910" y="1643050"/>
            <a:ext cx="7660892" cy="4429156"/>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err="1" smtClean="0"/>
              <a:t>Vygotsky</a:t>
            </a:r>
            <a:endParaRPr lang="es-PE" dirty="0"/>
          </a:p>
        </p:txBody>
      </p:sp>
      <p:sp>
        <p:nvSpPr>
          <p:cNvPr id="3" name="2 Marcador de contenido"/>
          <p:cNvSpPr>
            <a:spLocks noGrp="1"/>
          </p:cNvSpPr>
          <p:nvPr>
            <p:ph sz="quarter" idx="1"/>
          </p:nvPr>
        </p:nvSpPr>
        <p:spPr>
          <a:xfrm>
            <a:off x="457200" y="1600200"/>
            <a:ext cx="3829048" cy="4400568"/>
          </a:xfrm>
        </p:spPr>
        <p:txBody>
          <a:bodyPr>
            <a:normAutofit fontScale="62500" lnSpcReduction="20000"/>
          </a:bodyPr>
          <a:lstStyle/>
          <a:p>
            <a:pPr>
              <a:lnSpc>
                <a:spcPct val="150000"/>
              </a:lnSpc>
            </a:pPr>
            <a:r>
              <a:rPr lang="es-PE" sz="3400" dirty="0" smtClean="0"/>
              <a:t>Lo fundamental del enfoque de </a:t>
            </a:r>
            <a:r>
              <a:rPr lang="es-PE" sz="3400" dirty="0" err="1" smtClean="0"/>
              <a:t>Vygotsky</a:t>
            </a:r>
            <a:r>
              <a:rPr lang="es-PE" sz="3400" dirty="0" smtClean="0"/>
              <a:t> ha sido la de concebir al sujeto como un ser eminentemente social, y al conocimiento mismo como un producto social.</a:t>
            </a:r>
          </a:p>
          <a:p>
            <a:pPr>
              <a:lnSpc>
                <a:spcPct val="150000"/>
              </a:lnSpc>
              <a:buNone/>
            </a:pPr>
            <a:endParaRPr lang="es-PE" sz="3400" dirty="0" smtClean="0"/>
          </a:p>
          <a:p>
            <a:pPr>
              <a:lnSpc>
                <a:spcPct val="150000"/>
              </a:lnSpc>
              <a:buNone/>
            </a:pPr>
            <a:r>
              <a:rPr lang="es-PE" dirty="0" smtClean="0"/>
              <a:t/>
            </a:r>
            <a:br>
              <a:rPr lang="es-PE" dirty="0" smtClean="0"/>
            </a:br>
            <a:endParaRPr lang="es-PE" dirty="0"/>
          </a:p>
        </p:txBody>
      </p:sp>
      <p:pic>
        <p:nvPicPr>
          <p:cNvPr id="488450" name="Picture 2" descr="http://www.marxists.org/archive/vygotsky/images/portrait.jpg"/>
          <p:cNvPicPr>
            <a:picLocks noChangeAspect="1" noChangeArrowheads="1"/>
          </p:cNvPicPr>
          <p:nvPr/>
        </p:nvPicPr>
        <p:blipFill>
          <a:blip r:embed="rId2"/>
          <a:srcRect/>
          <a:stretch>
            <a:fillRect/>
          </a:stretch>
        </p:blipFill>
        <p:spPr bwMode="auto">
          <a:xfrm>
            <a:off x="4857752" y="571480"/>
            <a:ext cx="3362959" cy="4643470"/>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_vaSVvJUtfnE/SeoQf4kSQEI/AAAAAAAAAEA/O4adnd3iYos/s400/VIGOTSKY.bmp"/>
          <p:cNvPicPr>
            <a:picLocks noChangeAspect="1" noChangeArrowheads="1"/>
          </p:cNvPicPr>
          <p:nvPr/>
        </p:nvPicPr>
        <p:blipFill>
          <a:blip r:embed="rId2" cstate="print"/>
          <a:srcRect/>
          <a:stretch>
            <a:fillRect/>
          </a:stretch>
        </p:blipFill>
        <p:spPr bwMode="auto">
          <a:xfrm>
            <a:off x="428596" y="500042"/>
            <a:ext cx="8024869" cy="6018651"/>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err="1" smtClean="0"/>
              <a:t>Vygotsky</a:t>
            </a:r>
            <a:endParaRPr lang="es-PE" dirty="0"/>
          </a:p>
        </p:txBody>
      </p:sp>
      <p:sp>
        <p:nvSpPr>
          <p:cNvPr id="3" name="2 Marcador de contenido"/>
          <p:cNvSpPr>
            <a:spLocks noGrp="1"/>
          </p:cNvSpPr>
          <p:nvPr>
            <p:ph sz="quarter" idx="1"/>
          </p:nvPr>
        </p:nvSpPr>
        <p:spPr>
          <a:xfrm>
            <a:off x="457200" y="1600200"/>
            <a:ext cx="3186106" cy="4873752"/>
          </a:xfrm>
        </p:spPr>
        <p:txBody>
          <a:bodyPr>
            <a:normAutofit fontScale="70000" lnSpcReduction="20000"/>
          </a:bodyPr>
          <a:lstStyle/>
          <a:p>
            <a:pPr>
              <a:lnSpc>
                <a:spcPct val="150000"/>
              </a:lnSpc>
            </a:pPr>
            <a:r>
              <a:rPr lang="es-PE" sz="3400" dirty="0" smtClean="0"/>
              <a:t>Destaca el </a:t>
            </a:r>
            <a:r>
              <a:rPr lang="es-PE" sz="3400" dirty="0" smtClean="0">
                <a:hlinkClick r:id="rId2"/>
              </a:rPr>
              <a:t>valor</a:t>
            </a:r>
            <a:r>
              <a:rPr lang="es-PE" sz="3400" dirty="0" smtClean="0"/>
              <a:t> de la cultura y el contexto social, en el que se desarrolla el niño a la hora de hacerles de guía y ayudarles en el proceso de aprendizaje. </a:t>
            </a:r>
          </a:p>
          <a:p>
            <a:pPr>
              <a:lnSpc>
                <a:spcPct val="150000"/>
              </a:lnSpc>
              <a:buNone/>
            </a:pPr>
            <a:endParaRPr lang="es-PE" sz="3400" dirty="0" smtClean="0"/>
          </a:p>
        </p:txBody>
      </p:sp>
      <p:pic>
        <p:nvPicPr>
          <p:cNvPr id="500738" name="Picture 2" descr="http://2.bp.blogspot.com/-GlZdHqu8jw0/Tfy-ZfMt3LI/AAAAAAAAAGM/NVVO9E3PLos/s1600/vigotsky+sinoptico.jpg"/>
          <p:cNvPicPr>
            <a:picLocks noChangeAspect="1" noChangeArrowheads="1"/>
          </p:cNvPicPr>
          <p:nvPr/>
        </p:nvPicPr>
        <p:blipFill>
          <a:blip r:embed="rId3"/>
          <a:srcRect/>
          <a:stretch>
            <a:fillRect/>
          </a:stretch>
        </p:blipFill>
        <p:spPr bwMode="auto">
          <a:xfrm>
            <a:off x="4143372" y="1571612"/>
            <a:ext cx="4188617" cy="413626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rador">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1_Mirador">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1865</TotalTime>
  <Words>4613</Words>
  <Application>Microsoft Office PowerPoint</Application>
  <PresentationFormat>Presentación en pantalla (4:3)</PresentationFormat>
  <Paragraphs>756</Paragraphs>
  <Slides>269</Slides>
  <Notes>7</Notes>
  <HiddenSlides>0</HiddenSlides>
  <MMClips>0</MMClips>
  <ScaleCrop>false</ScaleCrop>
  <HeadingPairs>
    <vt:vector size="4" baseType="variant">
      <vt:variant>
        <vt:lpstr>Tema</vt:lpstr>
      </vt:variant>
      <vt:variant>
        <vt:i4>2</vt:i4>
      </vt:variant>
      <vt:variant>
        <vt:lpstr>Títulos de diapositiva</vt:lpstr>
      </vt:variant>
      <vt:variant>
        <vt:i4>269</vt:i4>
      </vt:variant>
    </vt:vector>
  </HeadingPairs>
  <TitlesOfParts>
    <vt:vector size="271" baseType="lpstr">
      <vt:lpstr>Mirador</vt:lpstr>
      <vt:lpstr>1_Mirador</vt:lpstr>
      <vt:lpstr>Evaluación Excepcional de Reubicación: tercer desempeño</vt:lpstr>
      <vt:lpstr>Diapositiva 2</vt:lpstr>
      <vt:lpstr>¿Cómo responder a las preguntas en un examen escrito con preguntas de selección múltiple?</vt:lpstr>
      <vt:lpstr>Diapositiva 4</vt:lpstr>
      <vt:lpstr>Diapositiva 5</vt:lpstr>
      <vt:lpstr>Diapositiva 6</vt:lpstr>
      <vt:lpstr>Diapositiva 7</vt:lpstr>
      <vt:lpstr>Diapositiva 8</vt:lpstr>
      <vt:lpstr>¿Cuál es la capital del Perú?</vt:lpstr>
      <vt:lpstr>Diapositiva 10</vt:lpstr>
      <vt:lpstr>¿Cuál es la ciudad mas bonita del Perú?</vt:lpstr>
      <vt:lpstr>Diapositiva 12</vt:lpstr>
      <vt:lpstr>Conceptos Previos</vt:lpstr>
      <vt:lpstr>Nivel de dominio: Conocimiento</vt:lpstr>
      <vt:lpstr>Nivel de dominio: Comprensión</vt:lpstr>
      <vt:lpstr>Nivel de dominio: Aplicación</vt:lpstr>
      <vt:lpstr>Acerca de las pruebas de selección múltiple</vt:lpstr>
      <vt:lpstr>Pruebas de respuesta de Opción  Múltiple</vt:lpstr>
      <vt:lpstr>Finalidad de las preguntas de opción múltiple  </vt:lpstr>
      <vt:lpstr>La Pregunta </vt:lpstr>
      <vt:lpstr>Estructura de la pregunta</vt:lpstr>
      <vt:lpstr>Tipos de Enunciado de la pregunta</vt:lpstr>
      <vt:lpstr>Enunciado directo</vt:lpstr>
      <vt:lpstr>Ejemplo de Enunciado Directo</vt:lpstr>
      <vt:lpstr>Enunciado de tronco común o incompleto:</vt:lpstr>
      <vt:lpstr>Ejemplo de Enunciado de tronco común o incompleto</vt:lpstr>
      <vt:lpstr>Enunciado con condición previa</vt:lpstr>
      <vt:lpstr>Ejemplo de enunciado con condición previa</vt:lpstr>
      <vt:lpstr>NIVELES DE DOMINIO</vt:lpstr>
      <vt:lpstr>Conocimiento</vt:lpstr>
      <vt:lpstr>Ejemplo</vt:lpstr>
      <vt:lpstr>Comprensión</vt:lpstr>
      <vt:lpstr>Ejemplo:</vt:lpstr>
      <vt:lpstr>Aplicación</vt:lpstr>
      <vt:lpstr>Ejemplo:</vt:lpstr>
      <vt:lpstr>Contexto Inmediato</vt:lpstr>
      <vt:lpstr>Concurso Excepcional de Reubicación </vt:lpstr>
      <vt:lpstr>Diapositiva 38</vt:lpstr>
      <vt:lpstr>Diapositiva 39</vt:lpstr>
      <vt:lpstr>Concurso Excepcional de Reubicación </vt:lpstr>
      <vt:lpstr>Concurso Excepcional de Reubicación </vt:lpstr>
      <vt:lpstr>Diapositiva 42</vt:lpstr>
      <vt:lpstr>Diapositiva 43</vt:lpstr>
      <vt:lpstr>Diapositiva 44</vt:lpstr>
      <vt:lpstr>Concurso Excepcional de Reubicación </vt:lpstr>
      <vt:lpstr>Diapositiva 46</vt:lpstr>
      <vt:lpstr>Diapositiva 47</vt:lpstr>
      <vt:lpstr>Concurso Excepcional de Reubicación </vt:lpstr>
      <vt:lpstr>Concurso Excepcional de Reubicación </vt:lpstr>
      <vt:lpstr>Para tomar en cuenta:</vt:lpstr>
      <vt:lpstr>Para tomar en cuenta:</vt:lpstr>
      <vt:lpstr>Diapositiva 52</vt:lpstr>
      <vt:lpstr>Diapositiva 53</vt:lpstr>
      <vt:lpstr>Diapositiva 54</vt:lpstr>
      <vt:lpstr>Bibliografía MED</vt:lpstr>
      <vt:lpstr>Bibliografía MED</vt:lpstr>
      <vt:lpstr>Bibliografía MED</vt:lpstr>
      <vt:lpstr>Bibliografía MED</vt:lpstr>
      <vt:lpstr>Bibliografía MED</vt:lpstr>
      <vt:lpstr>Bibliografía MED</vt:lpstr>
      <vt:lpstr>Bibliografía MED</vt:lpstr>
      <vt:lpstr>Lecturas recomendadas para el tercer desempeño</vt:lpstr>
      <vt:lpstr>Tercer desempeño</vt:lpstr>
      <vt:lpstr>Diapositiva 64</vt:lpstr>
      <vt:lpstr>Ideas principales</vt:lpstr>
      <vt:lpstr>Enfoques y teorías de la educación</vt:lpstr>
      <vt:lpstr>Enfoques Pedagógicos</vt:lpstr>
      <vt:lpstr>Temario</vt:lpstr>
      <vt:lpstr>Enfoques Pedagógicos</vt:lpstr>
      <vt:lpstr>Pedagogía Tradicional</vt:lpstr>
      <vt:lpstr>JOHN BROADUS WATSON</vt:lpstr>
      <vt:lpstr>JOHN BROADUS WATSON</vt:lpstr>
      <vt:lpstr>JOHN BROADUS WATSON</vt:lpstr>
      <vt:lpstr>Diapositiva 74</vt:lpstr>
      <vt:lpstr>Burrhus Frederic Skinner</vt:lpstr>
      <vt:lpstr>Burrhus Frederic Skinner</vt:lpstr>
      <vt:lpstr>Burrhus Frederic Skinner</vt:lpstr>
      <vt:lpstr>Burrhus Frederic Skinner</vt:lpstr>
      <vt:lpstr>Diapositiva 79</vt:lpstr>
      <vt:lpstr>Iván Pavlov</vt:lpstr>
      <vt:lpstr>Iván Pavlov</vt:lpstr>
      <vt:lpstr>Diapositiva 82</vt:lpstr>
      <vt:lpstr>Pedagogía Cognitiva</vt:lpstr>
      <vt:lpstr>Pedagogía Cognitiva</vt:lpstr>
      <vt:lpstr>Diapositiva 85</vt:lpstr>
      <vt:lpstr>Jean Piaget</vt:lpstr>
      <vt:lpstr>Diapositiva 87</vt:lpstr>
      <vt:lpstr>Jean Piaget</vt:lpstr>
      <vt:lpstr>Diapositiva 89</vt:lpstr>
      <vt:lpstr>Diapositiva 90</vt:lpstr>
      <vt:lpstr>Piaget</vt:lpstr>
      <vt:lpstr>Ausubel</vt:lpstr>
      <vt:lpstr>Ausubel</vt:lpstr>
      <vt:lpstr>Ausubel</vt:lpstr>
      <vt:lpstr>Ausubel</vt:lpstr>
      <vt:lpstr>Ausubel</vt:lpstr>
      <vt:lpstr>Vygotsky</vt:lpstr>
      <vt:lpstr>Diapositiva 98</vt:lpstr>
      <vt:lpstr>Vygotsky</vt:lpstr>
      <vt:lpstr>Vygotsky</vt:lpstr>
      <vt:lpstr>PARADIGMA SOCIO-CULTURAL DE LEV. VIGOTSKY</vt:lpstr>
      <vt:lpstr>Diapositiva 102</vt:lpstr>
      <vt:lpstr>Diapositiva 103</vt:lpstr>
      <vt:lpstr>Diapositiva 104</vt:lpstr>
      <vt:lpstr>Brunner</vt:lpstr>
      <vt:lpstr>Diapositiva 106</vt:lpstr>
      <vt:lpstr>Diapositiva 107</vt:lpstr>
      <vt:lpstr>A manera de ejemplo</vt:lpstr>
      <vt:lpstr>A manera de ejemplo</vt:lpstr>
      <vt:lpstr>Enfoques por Competencias</vt:lpstr>
      <vt:lpstr>Competencias</vt:lpstr>
      <vt:lpstr>Diapositiva 112</vt:lpstr>
      <vt:lpstr>Concepciones sobre las competencias</vt:lpstr>
      <vt:lpstr>Enfoque por competencias – Currículo por competencias:</vt:lpstr>
      <vt:lpstr>Competencia</vt:lpstr>
      <vt:lpstr>Diapositiva 116</vt:lpstr>
      <vt:lpstr>Competencia Ed. Primaria</vt:lpstr>
      <vt:lpstr>Competencia Ed. Secundaria</vt:lpstr>
      <vt:lpstr>Diapositiva 119</vt:lpstr>
      <vt:lpstr>RDA: Competencias Comunicación</vt:lpstr>
      <vt:lpstr>RDA: Competencia Matemática</vt:lpstr>
      <vt:lpstr>RDA: Competencias ciudadanas</vt:lpstr>
      <vt:lpstr>RDA: Ciencia</vt:lpstr>
      <vt:lpstr>RDA y Competencias … el caso de comunicación</vt:lpstr>
      <vt:lpstr>RDA y Competencias … el caso de matemática</vt:lpstr>
      <vt:lpstr>A manera de resumen …</vt:lpstr>
      <vt:lpstr>Marco Curricular: Competencias (ejemplo)</vt:lpstr>
      <vt:lpstr>A manera de ejemplo</vt:lpstr>
      <vt:lpstr>Capacidades</vt:lpstr>
      <vt:lpstr>Diapositiva 130</vt:lpstr>
      <vt:lpstr>Diapositiva 131</vt:lpstr>
      <vt:lpstr>Capacidad</vt:lpstr>
      <vt:lpstr>Capacidad Ed. Inicial</vt:lpstr>
      <vt:lpstr>Capacidad Ed. Primaria</vt:lpstr>
      <vt:lpstr>Capacidad Ed. Secundaria</vt:lpstr>
      <vt:lpstr>Rutas de Aprendizaje y Capacidades</vt:lpstr>
      <vt:lpstr>RDA: Comunicación</vt:lpstr>
      <vt:lpstr>La oralidad: producción </vt:lpstr>
      <vt:lpstr>La oralidad: comprensión </vt:lpstr>
      <vt:lpstr>Lo escrito: Producción</vt:lpstr>
      <vt:lpstr>Lo escrito: Comprensión</vt:lpstr>
      <vt:lpstr>RDA: Matemática</vt:lpstr>
      <vt:lpstr>Diapositiva 143</vt:lpstr>
      <vt:lpstr>RDA: Ciudadanía</vt:lpstr>
      <vt:lpstr>Convivencia</vt:lpstr>
      <vt:lpstr>Delibera</vt:lpstr>
      <vt:lpstr>Participa</vt:lpstr>
      <vt:lpstr>RDA: Ciencias</vt:lpstr>
      <vt:lpstr>Diapositiva 149</vt:lpstr>
      <vt:lpstr>Diapositiva 150</vt:lpstr>
      <vt:lpstr>Diapositiva 151</vt:lpstr>
      <vt:lpstr>Diapositiva 152</vt:lpstr>
      <vt:lpstr>Marco Curricular Nacional y las Capacidades</vt:lpstr>
      <vt:lpstr>Diapositiva 154</vt:lpstr>
      <vt:lpstr>Las Capacidades en el Sistema Curricular</vt:lpstr>
      <vt:lpstr>Diapositiva 156</vt:lpstr>
      <vt:lpstr>Diapositiva 157</vt:lpstr>
      <vt:lpstr>Diapositiva 158</vt:lpstr>
      <vt:lpstr>Diapositiva 159</vt:lpstr>
      <vt:lpstr>Diapositiva 160</vt:lpstr>
      <vt:lpstr>Valores</vt:lpstr>
      <vt:lpstr>Actitudes Ed. Inicial</vt:lpstr>
      <vt:lpstr>Actitudes Ed. Primaria</vt:lpstr>
      <vt:lpstr>Actitudes Ed. Secundaria</vt:lpstr>
      <vt:lpstr>Diapositiva 165</vt:lpstr>
      <vt:lpstr>Rutas de Aprendizaje</vt:lpstr>
      <vt:lpstr>Diapositiva 167</vt:lpstr>
      <vt:lpstr>Ruta de Aprendizaje</vt:lpstr>
      <vt:lpstr>Diapositiva 169</vt:lpstr>
      <vt:lpstr>Contenidos de las Rutas de Aprendizaje</vt:lpstr>
      <vt:lpstr>Finalidad de las Rutas de Aprendizaje</vt:lpstr>
      <vt:lpstr>Diapositiva 172</vt:lpstr>
      <vt:lpstr>Diapositiva 173</vt:lpstr>
      <vt:lpstr>Rutas de Aprendizaje</vt:lpstr>
      <vt:lpstr>Diapositiva 175</vt:lpstr>
      <vt:lpstr>Comunicación</vt:lpstr>
      <vt:lpstr>Comunicación: Ideas Centrales</vt:lpstr>
      <vt:lpstr>Importancia de la Comunicación</vt:lpstr>
      <vt:lpstr>Diapositiva 179</vt:lpstr>
      <vt:lpstr>Diapositiva 180</vt:lpstr>
      <vt:lpstr>Desarrollo del lenguaje</vt:lpstr>
      <vt:lpstr>Variedades de habla</vt:lpstr>
      <vt:lpstr>Un lenguaje muchas lenguas, muchos usos …</vt:lpstr>
      <vt:lpstr>En resumen …</vt:lpstr>
      <vt:lpstr>A manera de propuesta</vt:lpstr>
      <vt:lpstr>Enfoque comunicativo (textual / funcional)</vt:lpstr>
      <vt:lpstr>La oralidad: producción </vt:lpstr>
      <vt:lpstr>La oralidad: comprensión </vt:lpstr>
      <vt:lpstr>Lo escrito: Producción</vt:lpstr>
      <vt:lpstr>Lo escrito: Comprensión</vt:lpstr>
      <vt:lpstr>Estrategias para el aprendizaje</vt:lpstr>
      <vt:lpstr>Estrategias – Comunicación (IV y V ciclo) – Comprensión Lectora - Primaria</vt:lpstr>
      <vt:lpstr>Estrategias – Comunicación (IV y V ciclo) – Comprensión Lectora - Primaria</vt:lpstr>
      <vt:lpstr>Matemática</vt:lpstr>
      <vt:lpstr>Enfoque centrado en la Resolución de Problemas</vt:lpstr>
      <vt:lpstr>Rasgos principales de un enfoque centrado en la Resolución de Problemas</vt:lpstr>
      <vt:lpstr>Diapositiva 197</vt:lpstr>
      <vt:lpstr>Diapositiva 198</vt:lpstr>
      <vt:lpstr>Dominios matemáticos </vt:lpstr>
      <vt:lpstr>Diapositiva 200</vt:lpstr>
      <vt:lpstr>Diapositiva 201</vt:lpstr>
      <vt:lpstr>Diapositiva 202</vt:lpstr>
      <vt:lpstr>Diapositiva 203</vt:lpstr>
      <vt:lpstr>Desarrollar Problemas</vt:lpstr>
      <vt:lpstr>Diapositiva 205</vt:lpstr>
      <vt:lpstr>Diapositiva 206</vt:lpstr>
      <vt:lpstr>Ciudadania</vt:lpstr>
      <vt:lpstr>Propósitos …</vt:lpstr>
      <vt:lpstr>Aspectos a trabajar en ciudadanía</vt:lpstr>
      <vt:lpstr>Diapositiva 210</vt:lpstr>
      <vt:lpstr>Competencias ciudadanas</vt:lpstr>
      <vt:lpstr>Competencias ciudadanas</vt:lpstr>
      <vt:lpstr>Convivencia</vt:lpstr>
      <vt:lpstr>Delibera</vt:lpstr>
      <vt:lpstr>Participa</vt:lpstr>
      <vt:lpstr>Usa la Ciencia y la Tecnología para mejorar la vida</vt:lpstr>
      <vt:lpstr>¿Qué es la ciencia?</vt:lpstr>
      <vt:lpstr>¿Qué es la tecnología?</vt:lpstr>
      <vt:lpstr>Enfoque de Indagación Científica</vt:lpstr>
      <vt:lpstr>Diapositiva 220</vt:lpstr>
      <vt:lpstr>Enfoque de Alfabetización Científica</vt:lpstr>
      <vt:lpstr>Diapositiva 222</vt:lpstr>
      <vt:lpstr>Diapositiva 223</vt:lpstr>
      <vt:lpstr>Diapositiva 224</vt:lpstr>
      <vt:lpstr>Diapositiva 225</vt:lpstr>
      <vt:lpstr>¿Qué debe significar “usar Rutas de Aprendizaje”?</vt:lpstr>
      <vt:lpstr>Didáctica de las áreas</vt:lpstr>
      <vt:lpstr>Identifica actividades de aprendizaje para desarrollar capacidades de matemática (inicial) – pregunta ejemplo</vt:lpstr>
      <vt:lpstr>Identifica actividades pertinentes para el desarrollo de las capacidades de comprensión de textos (primaria)</vt:lpstr>
      <vt:lpstr>Identifica en situaciones de aula, estrategias metodológicas que favorecen el proceso de construcción de aprendizajes (secundaria)</vt:lpstr>
      <vt:lpstr>Enfoques Pedagógicos</vt:lpstr>
      <vt:lpstr>Pedagogía Critica</vt:lpstr>
      <vt:lpstr>Enfoque sociocrítico</vt:lpstr>
      <vt:lpstr>Pedagogía critica</vt:lpstr>
      <vt:lpstr>Características de la Pedagogía Critica</vt:lpstr>
      <vt:lpstr>Enfoque sociocrítico:  Principales Exponentes</vt:lpstr>
      <vt:lpstr>Henry Giroux</vt:lpstr>
      <vt:lpstr>Diapositiva 238</vt:lpstr>
      <vt:lpstr>Diapositiva 239</vt:lpstr>
      <vt:lpstr>Michael Apple</vt:lpstr>
      <vt:lpstr>Michael Apple</vt:lpstr>
      <vt:lpstr>Fundamentos. Michael Apple</vt:lpstr>
      <vt:lpstr>Thomas Popkewitz*</vt:lpstr>
      <vt:lpstr>Diapositiva 244</vt:lpstr>
      <vt:lpstr>Diapositiva 245</vt:lpstr>
      <vt:lpstr>Teoría de la Complejidad</vt:lpstr>
      <vt:lpstr>Pensamiento lineal y pensamiento complejo</vt:lpstr>
      <vt:lpstr>Diapositiva 248</vt:lpstr>
      <vt:lpstr>Edgar Morin</vt:lpstr>
      <vt:lpstr>Edgar Morin</vt:lpstr>
      <vt:lpstr>Diapositiva 251</vt:lpstr>
      <vt:lpstr>Diapositiva 252</vt:lpstr>
      <vt:lpstr>Siete saberes de una educación para el futuro</vt:lpstr>
      <vt:lpstr>Una educación que cure la ceguera del conocimiento</vt:lpstr>
      <vt:lpstr>Una educación que garantice el conocimiento pertinente</vt:lpstr>
      <vt:lpstr>Enseñar la condición humana</vt:lpstr>
      <vt:lpstr>Enseñar la identidad terrenal</vt:lpstr>
      <vt:lpstr>Enfrentar las incertidumbres</vt:lpstr>
      <vt:lpstr>Enseñar la comprensión</vt:lpstr>
      <vt:lpstr>La ética del género humano</vt:lpstr>
      <vt:lpstr>Teoría del Aprendizaje Social</vt:lpstr>
      <vt:lpstr>Diapositiva 262</vt:lpstr>
      <vt:lpstr>Aprendizaje Social – Albert Bandura</vt:lpstr>
      <vt:lpstr>Diapositiva 264</vt:lpstr>
      <vt:lpstr>Factores que influyen en el aprendizaje observacional</vt:lpstr>
      <vt:lpstr>El aprendizaje observacional en la enseñanza (cinco posibles resultados)</vt:lpstr>
      <vt:lpstr>Técnica del modelaje</vt:lpstr>
      <vt:lpstr>Didáctica de las áreas</vt:lpstr>
      <vt:lpstr>Gracias por su atención  jmfrancia@yahoo.com  jmfrancia@gmail.com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Conocimientos pedagógicos y curriculares</dc:title>
  <dc:creator>Julio</dc:creator>
  <cp:lastModifiedBy>Julio</cp:lastModifiedBy>
  <cp:revision>149</cp:revision>
  <dcterms:created xsi:type="dcterms:W3CDTF">2012-01-04T15:22:45Z</dcterms:created>
  <dcterms:modified xsi:type="dcterms:W3CDTF">2014-09-01T19:54:58Z</dcterms:modified>
</cp:coreProperties>
</file>