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57" r:id="rId21"/>
    <p:sldId id="276" r:id="rId22"/>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48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228903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181227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21458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964775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1145673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1770668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2039939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755722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2569475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4502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B3F53ED-A12C-4291-9DC5-44E61D11E660}" type="datetimeFigureOut">
              <a:rPr lang="es-PE" smtClean="0"/>
              <a:pPr/>
              <a:t>16/01/2015</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3257536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3F53ED-A12C-4291-9DC5-44E61D11E660}" type="datetimeFigureOut">
              <a:rPr lang="es-PE" smtClean="0"/>
              <a:pPr/>
              <a:t>16/01/2015</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26606-7093-4115-ACDA-4F0AD961E81D}" type="slidenum">
              <a:rPr lang="es-PE" smtClean="0"/>
              <a:pPr/>
              <a:t>‹Nº›</a:t>
            </a:fld>
            <a:endParaRPr lang="es-PE"/>
          </a:p>
        </p:txBody>
      </p:sp>
    </p:spTree>
    <p:extLst>
      <p:ext uri="{BB962C8B-B14F-4D97-AF65-F5344CB8AC3E}">
        <p14:creationId xmlns:p14="http://schemas.microsoft.com/office/powerpoint/2010/main" xmlns="" val="1863637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PE" dirty="0" smtClean="0"/>
              <a:t>RUTAS DE APRENDIZAJE APLICADO A LA COMUNICACIÓN</a:t>
            </a:r>
            <a:endParaRPr lang="es-PE" dirty="0"/>
          </a:p>
        </p:txBody>
      </p:sp>
      <p:sp>
        <p:nvSpPr>
          <p:cNvPr id="3" name="2 Subtítulo"/>
          <p:cNvSpPr>
            <a:spLocks noGrp="1"/>
          </p:cNvSpPr>
          <p:nvPr>
            <p:ph type="subTitle" idx="1"/>
          </p:nvPr>
        </p:nvSpPr>
        <p:spPr/>
        <p:txBody>
          <a:bodyPr/>
          <a:lstStyle/>
          <a:p>
            <a:endParaRPr lang="es-PE" dirty="0" smtClean="0"/>
          </a:p>
          <a:p>
            <a:endParaRPr lang="es-PE" dirty="0"/>
          </a:p>
          <a:p>
            <a:r>
              <a:rPr lang="es-PE" dirty="0" smtClean="0"/>
              <a:t>                  Mg. </a:t>
            </a:r>
            <a:r>
              <a:rPr lang="es-PE" dirty="0" err="1" smtClean="0"/>
              <a:t>Haydée</a:t>
            </a:r>
            <a:r>
              <a:rPr lang="es-PE" dirty="0" smtClean="0"/>
              <a:t> </a:t>
            </a:r>
            <a:r>
              <a:rPr lang="es-PE" dirty="0" err="1" smtClean="0"/>
              <a:t>Nalvarte</a:t>
            </a:r>
            <a:r>
              <a:rPr lang="es-PE" dirty="0" smtClean="0"/>
              <a:t> </a:t>
            </a:r>
            <a:endParaRPr lang="es-PE" dirty="0"/>
          </a:p>
        </p:txBody>
      </p:sp>
    </p:spTree>
    <p:extLst>
      <p:ext uri="{BB962C8B-B14F-4D97-AF65-F5344CB8AC3E}">
        <p14:creationId xmlns:p14="http://schemas.microsoft.com/office/powerpoint/2010/main" xmlns="" val="599722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COMPRENSIÓN LECTORA</a:t>
            </a:r>
            <a:endParaRPr lang="es-PE" dirty="0"/>
          </a:p>
        </p:txBody>
      </p:sp>
      <p:sp>
        <p:nvSpPr>
          <p:cNvPr id="3" name="2 Marcador de contenido"/>
          <p:cNvSpPr>
            <a:spLocks noGrp="1"/>
          </p:cNvSpPr>
          <p:nvPr>
            <p:ph idx="1"/>
          </p:nvPr>
        </p:nvSpPr>
        <p:spPr/>
        <p:txBody>
          <a:bodyPr>
            <a:normAutofit fontScale="85000" lnSpcReduction="20000"/>
          </a:bodyPr>
          <a:lstStyle/>
          <a:p>
            <a:pPr marL="0" indent="0">
              <a:buNone/>
            </a:pPr>
            <a:r>
              <a:rPr lang="es-PE" b="1" i="1" dirty="0" smtClean="0"/>
              <a:t>Comprende críticamente textos escritos de diverso tipo y complejidad según variados propósitos de lectura.</a:t>
            </a:r>
          </a:p>
          <a:p>
            <a:r>
              <a:rPr lang="es-PE" dirty="0" smtClean="0"/>
              <a:t>Selecciona información en textos de diverso tipo y complejidad según el propósito.</a:t>
            </a:r>
          </a:p>
          <a:p>
            <a:r>
              <a:rPr lang="es-PE" dirty="0" smtClean="0"/>
              <a:t>Sintetiza información relevante en textos de diverso tipo y complejidad.</a:t>
            </a:r>
          </a:p>
          <a:p>
            <a:r>
              <a:rPr lang="es-PE" dirty="0" smtClean="0"/>
              <a:t>Reorganiza la información de los textos que lee.</a:t>
            </a:r>
          </a:p>
          <a:p>
            <a:r>
              <a:rPr lang="es-PE" dirty="0" smtClean="0"/>
              <a:t>Infiere e interpreta el significado de los textos.</a:t>
            </a:r>
          </a:p>
          <a:p>
            <a:r>
              <a:rPr lang="es-PE" dirty="0" smtClean="0"/>
              <a:t>Reflexiona críticamente sobre la forma, contenido, intenciones, aportes y limitaciones del texto en su contexto.</a:t>
            </a:r>
            <a:endParaRPr lang="es-PE" dirty="0"/>
          </a:p>
        </p:txBody>
      </p:sp>
    </p:spTree>
    <p:extLst>
      <p:ext uri="{BB962C8B-B14F-4D97-AF65-F5344CB8AC3E}">
        <p14:creationId xmlns:p14="http://schemas.microsoft.com/office/powerpoint/2010/main" xmlns="" val="1996489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LENGUAJE ESTÉTICO</a:t>
            </a:r>
            <a:endParaRPr lang="es-PE"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PE" b="1" i="1" dirty="0" smtClean="0"/>
              <a:t>Aprecia, interpreta y crea toda clase de textos con propiedades estéticas, sean orales, escritos o </a:t>
            </a:r>
            <a:r>
              <a:rPr lang="es-PE" b="1" i="1" dirty="0" err="1" smtClean="0"/>
              <a:t>audivisuales</a:t>
            </a:r>
            <a:r>
              <a:rPr lang="es-PE" b="1" i="1" dirty="0" smtClean="0"/>
              <a:t>.</a:t>
            </a:r>
          </a:p>
          <a:p>
            <a:r>
              <a:rPr lang="es-PE" dirty="0" smtClean="0"/>
              <a:t>Disfruta, interpreta y aprecia tanto el significado como las cualidades estéticas de toda clase de textos, en base a criterios estéticos.</a:t>
            </a:r>
          </a:p>
          <a:p>
            <a:r>
              <a:rPr lang="es-PE" dirty="0" smtClean="0"/>
              <a:t>Evalúa y valora sus propios referentes culturales y las tradiciones literarias locales, nacionales y universales.</a:t>
            </a:r>
          </a:p>
          <a:p>
            <a:r>
              <a:rPr lang="es-PE" dirty="0" smtClean="0"/>
              <a:t>Crea textos diversos que comuniquen vivencias y sentimientos haciendo uso de técnicas y convenciones literarias; y de diversas habilidades expresivas, </a:t>
            </a:r>
            <a:r>
              <a:rPr lang="es-PE" dirty="0" err="1" smtClean="0"/>
              <a:t>ling</a:t>
            </a:r>
            <a:r>
              <a:rPr lang="en-US" dirty="0" smtClean="0"/>
              <a:t>ü</a:t>
            </a:r>
            <a:r>
              <a:rPr lang="es-PE" dirty="0" err="1" smtClean="0"/>
              <a:t>ísticas</a:t>
            </a:r>
            <a:r>
              <a:rPr lang="es-PE" dirty="0" smtClean="0"/>
              <a:t> y cognitivas.</a:t>
            </a:r>
            <a:endParaRPr lang="es-PE" dirty="0"/>
          </a:p>
        </p:txBody>
      </p:sp>
    </p:spTree>
    <p:extLst>
      <p:ext uri="{BB962C8B-B14F-4D97-AF65-F5344CB8AC3E}">
        <p14:creationId xmlns:p14="http://schemas.microsoft.com/office/powerpoint/2010/main" xmlns="" val="2383342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LENGUAJE AUDIOVISUAL</a:t>
            </a:r>
            <a:endParaRPr lang="es-PE" dirty="0"/>
          </a:p>
        </p:txBody>
      </p:sp>
      <p:sp>
        <p:nvSpPr>
          <p:cNvPr id="3" name="2 Marcador de contenido"/>
          <p:cNvSpPr>
            <a:spLocks noGrp="1"/>
          </p:cNvSpPr>
          <p:nvPr>
            <p:ph idx="1"/>
          </p:nvPr>
        </p:nvSpPr>
        <p:spPr/>
        <p:txBody>
          <a:bodyPr>
            <a:normAutofit lnSpcReduction="10000"/>
          </a:bodyPr>
          <a:lstStyle/>
          <a:p>
            <a:pPr marL="0" indent="0" algn="just">
              <a:buNone/>
            </a:pPr>
            <a:r>
              <a:rPr lang="es-PE" b="1" i="1" dirty="0" smtClean="0"/>
              <a:t>Comprende, critica y produce enunciados constituidos por más de un código comunicacional, a través de medios físicos o digitales, utilizando creativamente las tecnologías.</a:t>
            </a:r>
          </a:p>
          <a:p>
            <a:pPr algn="just"/>
            <a:r>
              <a:rPr lang="es-PE" dirty="0" smtClean="0"/>
              <a:t>Utiliza eficazmente el lenguaje audiovisual, las herramientas multimedia y las tecnologías de información y comunicación en diversas situaciones y con distintos propósitos.</a:t>
            </a:r>
          </a:p>
        </p:txBody>
      </p:sp>
    </p:spTree>
    <p:extLst>
      <p:ext uri="{BB962C8B-B14F-4D97-AF65-F5344CB8AC3E}">
        <p14:creationId xmlns:p14="http://schemas.microsoft.com/office/powerpoint/2010/main" xmlns="" val="2347039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sp>
        <p:nvSpPr>
          <p:cNvPr id="3" name="2 Marcador de contenido"/>
          <p:cNvSpPr>
            <a:spLocks noGrp="1"/>
          </p:cNvSpPr>
          <p:nvPr>
            <p:ph idx="1"/>
          </p:nvPr>
        </p:nvSpPr>
        <p:spPr/>
        <p:txBody>
          <a:bodyPr>
            <a:normAutofit fontScale="92500" lnSpcReduction="10000"/>
          </a:bodyPr>
          <a:lstStyle/>
          <a:p>
            <a:r>
              <a:rPr lang="es-PE" dirty="0" smtClean="0"/>
              <a:t>Analiza críticamente los mensajes audiovisuales, como portadores de perspectivas, intereses, ideologías y valores de personas y grupos sociales, diferenciando los elementos emotivos, racionales, estéticos y contextuales que intervienen en la recepción.</a:t>
            </a:r>
          </a:p>
          <a:p>
            <a:r>
              <a:rPr lang="es-PE" dirty="0" smtClean="0"/>
              <a:t>Interactúa en entornos virtuales utilizando eficazmente herramientas de comunicación y trabajo en línea, así como demostrando confianza, ética, flexibilidad y empatía. </a:t>
            </a:r>
            <a:endParaRPr lang="es-PE" dirty="0"/>
          </a:p>
        </p:txBody>
      </p:sp>
    </p:spTree>
    <p:extLst>
      <p:ext uri="{BB962C8B-B14F-4D97-AF65-F5344CB8AC3E}">
        <p14:creationId xmlns:p14="http://schemas.microsoft.com/office/powerpoint/2010/main" xmlns="" val="1911607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Habilidades comunicativas</a:t>
            </a:r>
            <a:endParaRPr lang="es-PE" dirty="0"/>
          </a:p>
        </p:txBody>
      </p:sp>
      <p:sp>
        <p:nvSpPr>
          <p:cNvPr id="3" name="2 Marcador de contenido"/>
          <p:cNvSpPr>
            <a:spLocks noGrp="1"/>
          </p:cNvSpPr>
          <p:nvPr>
            <p:ph idx="1"/>
          </p:nvPr>
        </p:nvSpPr>
        <p:spPr/>
        <p:txBody>
          <a:bodyPr/>
          <a:lstStyle/>
          <a:p>
            <a:pPr marL="0" indent="0" algn="just">
              <a:buNone/>
            </a:pPr>
            <a:r>
              <a:rPr kumimoji="0" lang="es-ES" altLang="es-PE" sz="2800" b="0" i="0" u="none" strike="noStrike" kern="0" cap="none" spc="0" normalizeH="0" baseline="0" noProof="0" dirty="0" smtClean="0">
                <a:ln>
                  <a:noFill/>
                </a:ln>
                <a:solidFill>
                  <a:srgbClr val="000000"/>
                </a:solidFill>
                <a:effectLst/>
                <a:uLnTx/>
                <a:uFillTx/>
                <a:latin typeface="Arial"/>
                <a:ea typeface="+mn-ea"/>
                <a:cs typeface="+mn-cs"/>
              </a:rPr>
              <a:t> </a:t>
            </a:r>
            <a:r>
              <a:rPr kumimoji="0" lang="es-ES" altLang="es-PE" sz="3600" b="0" i="0" u="none" strike="noStrike" kern="0" cap="none" spc="0" normalizeH="0" baseline="0" noProof="0" dirty="0" smtClean="0">
                <a:ln>
                  <a:noFill/>
                </a:ln>
                <a:solidFill>
                  <a:srgbClr val="000000"/>
                </a:solidFill>
                <a:effectLst/>
                <a:uLnTx/>
                <a:uFillTx/>
                <a:latin typeface="Arial"/>
              </a:rPr>
              <a:t>Son niveles de competencias y destrezas que adquieren las personas por la sistematización de determinadas acciones a través de las experiencias en los diversos ámbitos en los que se desenvuelven que les permiten el desempeño y la regulación de la actividad comunicativa.</a:t>
            </a:r>
            <a:endParaRPr lang="es-PE" sz="3600" dirty="0"/>
          </a:p>
        </p:txBody>
      </p:sp>
    </p:spTree>
    <p:extLst>
      <p:ext uri="{BB962C8B-B14F-4D97-AF65-F5344CB8AC3E}">
        <p14:creationId xmlns:p14="http://schemas.microsoft.com/office/powerpoint/2010/main" xmlns="" val="1346828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sp>
        <p:nvSpPr>
          <p:cNvPr id="3" name="2 Marcador de contenido"/>
          <p:cNvSpPr>
            <a:spLocks noGrp="1"/>
          </p:cNvSpPr>
          <p:nvPr>
            <p:ph idx="1"/>
          </p:nvPr>
        </p:nvSpPr>
        <p:spPr/>
        <p:txBody>
          <a:bodyPr/>
          <a:lstStyle/>
          <a:p>
            <a:pPr lvl="0" algn="just" fontAlgn="base">
              <a:spcAft>
                <a:spcPct val="0"/>
              </a:spcAft>
              <a:buClr>
                <a:srgbClr val="B2B2B2"/>
              </a:buClr>
              <a:buSzPct val="90000"/>
              <a:buNone/>
            </a:pPr>
            <a:r>
              <a:rPr kumimoji="0" lang="es-ES" altLang="es-PE" sz="2800" b="0" i="0" u="none" strike="noStrike" kern="0" cap="none" spc="0" normalizeH="0" baseline="0" noProof="0" dirty="0" smtClean="0">
                <a:ln>
                  <a:noFill/>
                </a:ln>
                <a:solidFill>
                  <a:srgbClr val="000000"/>
                </a:solidFill>
                <a:effectLst/>
                <a:uLnTx/>
                <a:uFillTx/>
                <a:latin typeface="Arial"/>
                <a:ea typeface="+mn-ea"/>
                <a:cs typeface="+mn-cs"/>
              </a:rPr>
              <a:t>   El hecho de ser hablantes de una lengua no garantiza suficiente habilidad para comunicarse oralmente de manera eficaz. Para tal efecto se requiere  aprender a manejar adecuadamente los diversos elementos que entran en juego en esta forma de comunicación. Dicho aprendizaje supone, además de aspectos teóricos, la realización sistemática de ejercicios diseñados especialmente para este propósito. </a:t>
            </a:r>
          </a:p>
          <a:p>
            <a:pPr marL="0" indent="0">
              <a:buNone/>
            </a:pPr>
            <a:endParaRPr lang="es-PE" dirty="0"/>
          </a:p>
        </p:txBody>
      </p:sp>
    </p:spTree>
    <p:extLst>
      <p:ext uri="{BB962C8B-B14F-4D97-AF65-F5344CB8AC3E}">
        <p14:creationId xmlns:p14="http://schemas.microsoft.com/office/powerpoint/2010/main" xmlns="" val="1800453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Hablar</a:t>
            </a:r>
            <a:endParaRPr lang="es-PE" dirty="0"/>
          </a:p>
        </p:txBody>
      </p:sp>
      <p:sp>
        <p:nvSpPr>
          <p:cNvPr id="3" name="2 Marcador de contenido"/>
          <p:cNvSpPr>
            <a:spLocks noGrp="1"/>
          </p:cNvSpPr>
          <p:nvPr>
            <p:ph idx="1"/>
          </p:nvPr>
        </p:nvSpPr>
        <p:spPr/>
        <p:txBody>
          <a:bodyPr/>
          <a:lstStyle/>
          <a:p>
            <a:pPr lvl="0" algn="just" fontAlgn="base">
              <a:spcAft>
                <a:spcPct val="0"/>
              </a:spcAft>
              <a:buNone/>
            </a:pPr>
            <a:r>
              <a:rPr lang="es-ES" altLang="es-PE" kern="0" dirty="0" smtClean="0">
                <a:solidFill>
                  <a:srgbClr val="000000"/>
                </a:solidFill>
                <a:latin typeface="Comic Sans MS"/>
              </a:rPr>
              <a:t>  </a:t>
            </a:r>
            <a:r>
              <a:rPr lang="es-ES" altLang="es-PE" sz="3600" kern="0" dirty="0" smtClean="0">
                <a:solidFill>
                  <a:srgbClr val="000000"/>
                </a:solidFill>
                <a:latin typeface="Calibri" panose="020F0502020204030204" pitchFamily="34" charset="0"/>
              </a:rPr>
              <a:t>Es </a:t>
            </a:r>
            <a:r>
              <a:rPr lang="es-ES" altLang="es-PE" sz="3600" kern="0" dirty="0">
                <a:solidFill>
                  <a:srgbClr val="000000"/>
                </a:solidFill>
                <a:latin typeface="Calibri" panose="020F0502020204030204" pitchFamily="34" charset="0"/>
              </a:rPr>
              <a:t>la interacción que implica la relación directa entre los interlocutores y el desempeño de las funciones de emisor y receptor por parte de cada uno, lo cual determina el conjunto de elementos que se requieren para lograr los propósitos comunicativos.</a:t>
            </a:r>
          </a:p>
          <a:p>
            <a:pPr marL="0" indent="0">
              <a:buNone/>
            </a:pPr>
            <a:endParaRPr lang="es-PE" dirty="0"/>
          </a:p>
        </p:txBody>
      </p:sp>
    </p:spTree>
    <p:extLst>
      <p:ext uri="{BB962C8B-B14F-4D97-AF65-F5344CB8AC3E}">
        <p14:creationId xmlns:p14="http://schemas.microsoft.com/office/powerpoint/2010/main" xmlns="" val="1205290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Escuchar</a:t>
            </a:r>
            <a:endParaRPr lang="es-PE" dirty="0"/>
          </a:p>
        </p:txBody>
      </p:sp>
      <p:sp>
        <p:nvSpPr>
          <p:cNvPr id="3" name="2 Marcador de contenido"/>
          <p:cNvSpPr>
            <a:spLocks noGrp="1"/>
          </p:cNvSpPr>
          <p:nvPr>
            <p:ph idx="1"/>
          </p:nvPr>
        </p:nvSpPr>
        <p:spPr/>
        <p:txBody>
          <a:bodyPr>
            <a:normAutofit lnSpcReduction="10000"/>
          </a:bodyPr>
          <a:lstStyle/>
          <a:p>
            <a:pPr marL="0" lvl="0" indent="0" algn="just" fontAlgn="base">
              <a:lnSpc>
                <a:spcPct val="80000"/>
              </a:lnSpc>
              <a:spcAft>
                <a:spcPct val="0"/>
              </a:spcAft>
              <a:buNone/>
            </a:pPr>
            <a:r>
              <a:rPr kumimoji="0" lang="es-ES" altLang="es-PE" sz="2800" b="1" i="0" u="none" strike="noStrike" kern="0" cap="none" spc="0" normalizeH="0" baseline="0" noProof="0" dirty="0" smtClean="0">
                <a:ln>
                  <a:noFill/>
                </a:ln>
                <a:solidFill>
                  <a:srgbClr val="000000"/>
                </a:solidFill>
                <a:effectLst/>
                <a:uLnTx/>
                <a:uFillTx/>
                <a:latin typeface="Calibri" panose="020F0502020204030204" pitchFamily="34" charset="0"/>
              </a:rPr>
              <a:t>La escucha activa significa escuchar y entender la comunicación desde el punto de vista del que habla.</a:t>
            </a:r>
            <a:r>
              <a:rPr kumimoji="0" lang="es-ES" altLang="es-PE" sz="2800" b="0" i="0" u="none" strike="noStrike" kern="0" cap="none" spc="0" normalizeH="0" baseline="0" noProof="0" dirty="0" smtClean="0">
                <a:ln>
                  <a:noFill/>
                </a:ln>
                <a:solidFill>
                  <a:srgbClr val="000000"/>
                </a:solidFill>
                <a:effectLst/>
                <a:uLnTx/>
                <a:uFillTx/>
                <a:latin typeface="Calibri" panose="020F0502020204030204" pitchFamily="34" charset="0"/>
              </a:rPr>
              <a:t> ¿Cuál es la diferencia entre el oír y el escuchar?.  El oír es simplemente percibir vibraciones de sonido. Mientras que escuchar es entender, comprender o dar sentido a lo que se oye. La escucha efectiva tiene que ser necesariamente activa por encima de lo pasivo. La escucha activa se refiere a la habilidad de escuchar no sólo lo que la persona está expresando directamente, sino también los sentimientos, ideas o pensamientos que subyacen a lo que se está diciendo. Para llegar a entender a alguien se precisa asimismo cierta empatía, es decir, saber ponerse en el lugar de la otra persona.</a:t>
            </a:r>
          </a:p>
          <a:p>
            <a:pPr marL="0" indent="0">
              <a:buNone/>
            </a:pPr>
            <a:endParaRPr lang="es-PE" dirty="0"/>
          </a:p>
        </p:txBody>
      </p:sp>
    </p:spTree>
    <p:extLst>
      <p:ext uri="{BB962C8B-B14F-4D97-AF65-F5344CB8AC3E}">
        <p14:creationId xmlns:p14="http://schemas.microsoft.com/office/powerpoint/2010/main" xmlns="" val="4216279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Escribir</a:t>
            </a:r>
            <a:endParaRPr lang="es-PE" dirty="0"/>
          </a:p>
        </p:txBody>
      </p:sp>
      <p:sp>
        <p:nvSpPr>
          <p:cNvPr id="3" name="2 Marcador de contenido"/>
          <p:cNvSpPr>
            <a:spLocks noGrp="1"/>
          </p:cNvSpPr>
          <p:nvPr>
            <p:ph idx="1"/>
          </p:nvPr>
        </p:nvSpPr>
        <p:spPr/>
        <p:txBody>
          <a:bodyPr/>
          <a:lstStyle/>
          <a:p>
            <a:pPr lvl="0" algn="just" fontAlgn="base">
              <a:spcAft>
                <a:spcPct val="0"/>
              </a:spcAft>
              <a:buNone/>
            </a:pPr>
            <a:r>
              <a:rPr lang="es-ES" altLang="es-PE" kern="0" dirty="0" smtClean="0">
                <a:solidFill>
                  <a:srgbClr val="000000"/>
                </a:solidFill>
                <a:latin typeface="Calibri" panose="020F0502020204030204" pitchFamily="34" charset="0"/>
              </a:rPr>
              <a:t>   E</a:t>
            </a:r>
            <a:r>
              <a:rPr kumimoji="0" lang="es-ES" altLang="es-PE" b="0" i="0" u="none" strike="noStrike" kern="0" cap="none" spc="0" normalizeH="0" baseline="0" noProof="0" dirty="0" err="1" smtClean="0">
                <a:ln>
                  <a:noFill/>
                </a:ln>
                <a:solidFill>
                  <a:srgbClr val="000000"/>
                </a:solidFill>
                <a:effectLst/>
                <a:uLnTx/>
                <a:uFillTx/>
                <a:latin typeface="Calibri" panose="020F0502020204030204" pitchFamily="34" charset="0"/>
              </a:rPr>
              <a:t>sta</a:t>
            </a:r>
            <a:r>
              <a:rPr kumimoji="0" lang="es-ES" altLang="es-PE" b="0" i="0" u="none" strike="noStrike" kern="0" cap="none" spc="0" normalizeH="0" baseline="0" noProof="0" dirty="0" smtClean="0">
                <a:ln>
                  <a:noFill/>
                </a:ln>
                <a:solidFill>
                  <a:srgbClr val="000000"/>
                </a:solidFill>
                <a:effectLst/>
                <a:uLnTx/>
                <a:uFillTx/>
                <a:latin typeface="Calibri" panose="020F0502020204030204" pitchFamily="34" charset="0"/>
              </a:rPr>
              <a:t> se produce mediante signos gráficos. El texto escrito adquiere independencia de su autor, valiéndose solamente de recursos como el uso del léxico, la estructura del texto, los signos de puntuación, etc.</a:t>
            </a:r>
          </a:p>
          <a:p>
            <a:pPr lvl="0" algn="just" fontAlgn="base">
              <a:spcAft>
                <a:spcPct val="0"/>
              </a:spcAft>
              <a:buNone/>
            </a:pPr>
            <a:r>
              <a:rPr kumimoji="0" lang="es-ES" altLang="es-PE" b="0" i="0" u="none" strike="noStrike" kern="0" cap="none" spc="0" normalizeH="0" baseline="0" noProof="0" dirty="0" smtClean="0">
                <a:ln>
                  <a:noFill/>
                </a:ln>
                <a:solidFill>
                  <a:srgbClr val="000000"/>
                </a:solidFill>
                <a:effectLst/>
                <a:uLnTx/>
                <a:uFillTx/>
                <a:latin typeface="Calibri" panose="020F0502020204030204" pitchFamily="34" charset="0"/>
              </a:rPr>
              <a:t>   Está sometido a mayor exigencia formal en aspectos tales como sintaxis, ortografía y estilo.</a:t>
            </a:r>
          </a:p>
          <a:p>
            <a:pPr marL="0" indent="0">
              <a:buNone/>
            </a:pPr>
            <a:endParaRPr lang="es-PE" dirty="0"/>
          </a:p>
        </p:txBody>
      </p:sp>
    </p:spTree>
    <p:extLst>
      <p:ext uri="{BB962C8B-B14F-4D97-AF65-F5344CB8AC3E}">
        <p14:creationId xmlns:p14="http://schemas.microsoft.com/office/powerpoint/2010/main" xmlns="" val="1656872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Leer</a:t>
            </a:r>
            <a:endParaRPr lang="es-PE" dirty="0"/>
          </a:p>
        </p:txBody>
      </p:sp>
      <p:sp>
        <p:nvSpPr>
          <p:cNvPr id="3" name="2 Marcador de contenido"/>
          <p:cNvSpPr>
            <a:spLocks noGrp="1"/>
          </p:cNvSpPr>
          <p:nvPr>
            <p:ph idx="1"/>
          </p:nvPr>
        </p:nvSpPr>
        <p:spPr/>
        <p:txBody>
          <a:bodyPr/>
          <a:lstStyle/>
          <a:p>
            <a:pPr lvl="0" algn="just" fontAlgn="base">
              <a:spcAft>
                <a:spcPct val="0"/>
              </a:spcAft>
              <a:buNone/>
            </a:pPr>
            <a:r>
              <a:rPr kumimoji="0" lang="es-ES" altLang="es-PE" sz="2800" b="0" i="0" u="none" strike="noStrike" kern="0" cap="none" spc="0" normalizeH="0" baseline="0" noProof="0" dirty="0" smtClean="0">
                <a:ln>
                  <a:noFill/>
                </a:ln>
                <a:solidFill>
                  <a:srgbClr val="000000"/>
                </a:solidFill>
                <a:effectLst/>
                <a:uLnTx/>
                <a:uFillTx/>
                <a:latin typeface="Comic Sans MS"/>
                <a:ea typeface="+mn-ea"/>
                <a:cs typeface="+mn-cs"/>
              </a:rPr>
              <a:t>   </a:t>
            </a:r>
            <a:r>
              <a:rPr kumimoji="0" lang="es-ES" altLang="es-PE" sz="3600" b="0" i="0" u="none" strike="noStrike" kern="0" cap="none" spc="0" normalizeH="0" baseline="0" noProof="0" dirty="0" smtClean="0">
                <a:ln>
                  <a:noFill/>
                </a:ln>
                <a:solidFill>
                  <a:srgbClr val="000000"/>
                </a:solidFill>
                <a:effectLst/>
                <a:uLnTx/>
                <a:uFillTx/>
                <a:latin typeface="Calibri" panose="020F0502020204030204" pitchFamily="34" charset="0"/>
              </a:rPr>
              <a:t>Es un proceso psicolingüístico, constructivo e interactivo.</a:t>
            </a:r>
          </a:p>
          <a:p>
            <a:pPr lvl="0" algn="just" fontAlgn="base">
              <a:spcAft>
                <a:spcPct val="0"/>
              </a:spcAft>
              <a:buNone/>
            </a:pPr>
            <a:r>
              <a:rPr kumimoji="0" lang="es-ES" altLang="es-PE" sz="3600" b="0" i="0" u="none" strike="noStrike" kern="0" cap="none" spc="0" normalizeH="0" baseline="0" noProof="0" dirty="0" smtClean="0">
                <a:ln>
                  <a:noFill/>
                </a:ln>
                <a:solidFill>
                  <a:srgbClr val="000000"/>
                </a:solidFill>
                <a:effectLst/>
                <a:uLnTx/>
                <a:uFillTx/>
                <a:latin typeface="Calibri" panose="020F0502020204030204" pitchFamily="34" charset="0"/>
              </a:rPr>
              <a:t>   En el proceso de leer las personas no permanecen pasivas frente al texto, sino que reaccionan frente a él, imaginando, interpretando o construyendo una idea de su posible significado.</a:t>
            </a:r>
          </a:p>
          <a:p>
            <a:pPr marL="0" indent="0">
              <a:buNone/>
            </a:pPr>
            <a:endParaRPr lang="es-PE" dirty="0"/>
          </a:p>
        </p:txBody>
      </p:sp>
    </p:spTree>
    <p:extLst>
      <p:ext uri="{BB962C8B-B14F-4D97-AF65-F5344CB8AC3E}">
        <p14:creationId xmlns:p14="http://schemas.microsoft.com/office/powerpoint/2010/main" xmlns="" val="29238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APRENDIZAJE FUNDAMENTAL</a:t>
            </a:r>
            <a:endParaRPr lang="es-PE" dirty="0"/>
          </a:p>
        </p:txBody>
      </p:sp>
      <p:sp>
        <p:nvSpPr>
          <p:cNvPr id="3" name="2 Marcador de contenido"/>
          <p:cNvSpPr>
            <a:spLocks noGrp="1"/>
          </p:cNvSpPr>
          <p:nvPr>
            <p:ph idx="1"/>
          </p:nvPr>
        </p:nvSpPr>
        <p:spPr/>
        <p:txBody>
          <a:bodyPr>
            <a:normAutofit fontScale="92500"/>
          </a:bodyPr>
          <a:lstStyle/>
          <a:p>
            <a:pPr marL="0" indent="0">
              <a:buNone/>
            </a:pPr>
            <a:r>
              <a:rPr lang="es-PE" b="1" i="1" dirty="0" smtClean="0"/>
              <a:t>Se comunica para el desarrollo personal y la convivencia social.</a:t>
            </a:r>
          </a:p>
          <a:p>
            <a:pPr marL="0" indent="0" algn="just">
              <a:buNone/>
            </a:pPr>
            <a:r>
              <a:rPr lang="es-PE" dirty="0" smtClean="0"/>
              <a:t>Todos los estudiantes se comunican eficazmente, desde el diálogo intercultural, oralmente y por escrito, empleando códigos y medios tanto digitales como audiovisuales, en lengua originaria, en castellano y a un estándar básico de inglés, para la construcción del conocimiento, la creación y el goce estético y la interrelación social.</a:t>
            </a:r>
            <a:endParaRPr lang="es-PE" dirty="0"/>
          </a:p>
        </p:txBody>
      </p:sp>
    </p:spTree>
    <p:extLst>
      <p:ext uri="{BB962C8B-B14F-4D97-AF65-F5344CB8AC3E}">
        <p14:creationId xmlns:p14="http://schemas.microsoft.com/office/powerpoint/2010/main" xmlns="" val="2647177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467544" y="404664"/>
            <a:ext cx="8208912" cy="543971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17076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sp>
        <p:nvSpPr>
          <p:cNvPr id="3" name="2 Marcador de contenido"/>
          <p:cNvSpPr>
            <a:spLocks noGrp="1"/>
          </p:cNvSpPr>
          <p:nvPr>
            <p:ph idx="1"/>
          </p:nvPr>
        </p:nvSpPr>
        <p:spPr/>
        <p:txBody>
          <a:bodyPr/>
          <a:lstStyle/>
          <a:p>
            <a:pPr marL="0" indent="0">
              <a:buNone/>
            </a:pPr>
            <a:endParaRPr lang="es-PE" dirty="0"/>
          </a:p>
        </p:txBody>
      </p:sp>
    </p:spTree>
    <p:extLst>
      <p:ext uri="{BB962C8B-B14F-4D97-AF65-F5344CB8AC3E}">
        <p14:creationId xmlns:p14="http://schemas.microsoft.com/office/powerpoint/2010/main" xmlns="" val="929513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sp>
        <p:nvSpPr>
          <p:cNvPr id="3" name="2 Marcador de contenido"/>
          <p:cNvSpPr>
            <a:spLocks noGrp="1"/>
          </p:cNvSpPr>
          <p:nvPr>
            <p:ph idx="1"/>
          </p:nvPr>
        </p:nvSpPr>
        <p:spPr>
          <a:xfrm>
            <a:off x="457200" y="404664"/>
            <a:ext cx="8229600" cy="5721499"/>
          </a:xfrm>
        </p:spPr>
        <p:txBody>
          <a:bodyPr>
            <a:normAutofit/>
          </a:bodyPr>
          <a:lstStyle/>
          <a:p>
            <a:pPr marL="0" indent="0" algn="just">
              <a:buNone/>
            </a:pPr>
            <a:r>
              <a:rPr lang="es-PE" dirty="0">
                <a:latin typeface="Arial" panose="020B0604020202020204" pitchFamily="34" charset="0"/>
                <a:cs typeface="Arial" panose="020B0604020202020204" pitchFamily="34" charset="0"/>
              </a:rPr>
              <a:t>E</a:t>
            </a:r>
            <a:r>
              <a:rPr lang="es-PE" b="0" i="0" u="none" strike="noStrike" baseline="0" dirty="0" smtClean="0">
                <a:latin typeface="Arial" panose="020B0604020202020204" pitchFamily="34" charset="0"/>
                <a:cs typeface="Arial" panose="020B0604020202020204" pitchFamily="34" charset="0"/>
              </a:rPr>
              <a:t>l ejercicio pleno de la</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ciudadanía requiere de personas que dominen</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la lectura, la escritura, la comunicación</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oral y digital de manera crítica y</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eficaz, porque tanto la deliberación y participación</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en el espacio público como el respeto</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a los derechos propios y ajenos resulta</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indispensable en el mundo actual. Esto</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exige,  respeto, apertura y</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valoración hacia la diversidad de lenguas y</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culturas que forman parte de nuestro contexto</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nacional.</a:t>
            </a:r>
            <a:endParaRPr lang="es-P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448196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sp>
        <p:nvSpPr>
          <p:cNvPr id="3" name="2 Marcador de contenido"/>
          <p:cNvSpPr>
            <a:spLocks noGrp="1"/>
          </p:cNvSpPr>
          <p:nvPr>
            <p:ph idx="1"/>
          </p:nvPr>
        </p:nvSpPr>
        <p:spPr>
          <a:xfrm>
            <a:off x="457200" y="1412776"/>
            <a:ext cx="8229600" cy="4713387"/>
          </a:xfrm>
        </p:spPr>
        <p:txBody>
          <a:bodyPr>
            <a:normAutofit/>
          </a:bodyPr>
          <a:lstStyle/>
          <a:p>
            <a:pPr marL="0" indent="0" algn="just">
              <a:buNone/>
            </a:pPr>
            <a:r>
              <a:rPr lang="es-PE" b="0" i="0" u="none" strike="noStrike" baseline="0" dirty="0" smtClean="0">
                <a:latin typeface="Arial" panose="020B0604020202020204" pitchFamily="34" charset="0"/>
                <a:cs typeface="Arial" panose="020B0604020202020204" pitchFamily="34" charset="0"/>
              </a:rPr>
              <a:t>Las diversas</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prácticas comunicativas, orales, escritas y</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audiovisuales ayudan a formar capacidad</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de análisis, creatividad y disposición al diálogo</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crítico y constructivo. Asimismo, aportan</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buena parte de las herramientas necesarias</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para acceder a los diferentes campos</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del saber y seguir aprendiendo durante</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toda la vida.</a:t>
            </a:r>
          </a:p>
          <a:p>
            <a:pPr marL="0" indent="0" algn="just">
              <a:buNone/>
            </a:pPr>
            <a:endParaRPr lang="es-P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778958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sp>
        <p:nvSpPr>
          <p:cNvPr id="3" name="2 Marcador de contenido"/>
          <p:cNvSpPr>
            <a:spLocks noGrp="1"/>
          </p:cNvSpPr>
          <p:nvPr>
            <p:ph idx="1"/>
          </p:nvPr>
        </p:nvSpPr>
        <p:spPr/>
        <p:txBody>
          <a:bodyPr>
            <a:normAutofit fontScale="92500" lnSpcReduction="20000"/>
          </a:bodyPr>
          <a:lstStyle/>
          <a:p>
            <a:pPr marL="0" indent="0" algn="just">
              <a:buNone/>
            </a:pPr>
            <a:r>
              <a:rPr lang="es-PE" b="0" i="0" u="none" strike="noStrike" baseline="0" dirty="0" smtClean="0">
                <a:latin typeface="Arial" panose="020B0604020202020204" pitchFamily="34" charset="0"/>
                <a:cs typeface="Arial" panose="020B0604020202020204" pitchFamily="34" charset="0"/>
              </a:rPr>
              <a:t>la escuela debe orientarse fundamentalmente a formar hablantes,</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lectores y escritores que ejerciten en las aulas el uso del lenguaje, de</a:t>
            </a:r>
          </a:p>
          <a:p>
            <a:pPr marL="0" indent="0" algn="just">
              <a:buNone/>
            </a:pPr>
            <a:r>
              <a:rPr lang="es-PE" b="0" i="0" u="none" strike="noStrike" baseline="0" dirty="0" smtClean="0">
                <a:latin typeface="Arial" panose="020B0604020202020204" pitchFamily="34" charset="0"/>
                <a:cs typeface="Arial" panose="020B0604020202020204" pitchFamily="34" charset="0"/>
              </a:rPr>
              <a:t> modo que logren producir e interpretar textos orales, escritos o audiovisuales</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que les permitan desempeñarse con eficiencia en la vida cotidiana, en el ámbito</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escolar y la vida ciudadana con eficiencia; es decir, inscribir los textos en</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sus entornos sociales, institucionales, particulares; de lo contrario se dará la</a:t>
            </a:r>
            <a:r>
              <a:rPr lang="es-PE" b="0" i="0" u="none" strike="noStrike" dirty="0" smtClean="0">
                <a:latin typeface="Arial" panose="020B0604020202020204" pitchFamily="34" charset="0"/>
                <a:cs typeface="Arial" panose="020B0604020202020204" pitchFamily="34" charset="0"/>
              </a:rPr>
              <a:t> </a:t>
            </a:r>
            <a:r>
              <a:rPr lang="es-PE" b="0" i="0" u="none" strike="noStrike" baseline="0" dirty="0" smtClean="0">
                <a:latin typeface="Arial" panose="020B0604020202020204" pitchFamily="34" charset="0"/>
                <a:cs typeface="Arial" panose="020B0604020202020204" pitchFamily="34" charset="0"/>
              </a:rPr>
              <a:t>idea errada de que el lenguaje es neutro.</a:t>
            </a:r>
            <a:endParaRPr lang="es-P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705059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COMPETENCIAS Y CAPACIDADES</a:t>
            </a:r>
            <a:endParaRPr lang="es-PE" dirty="0"/>
          </a:p>
        </p:txBody>
      </p:sp>
      <p:sp>
        <p:nvSpPr>
          <p:cNvPr id="3" name="2 Marcador de contenido"/>
          <p:cNvSpPr>
            <a:spLocks noGrp="1"/>
          </p:cNvSpPr>
          <p:nvPr>
            <p:ph idx="1"/>
          </p:nvPr>
        </p:nvSpPr>
        <p:spPr/>
        <p:txBody>
          <a:bodyPr>
            <a:normAutofit fontScale="92500"/>
          </a:bodyPr>
          <a:lstStyle/>
          <a:p>
            <a:pPr marL="0" indent="0" algn="just">
              <a:buNone/>
            </a:pPr>
            <a:r>
              <a:rPr lang="es-PE" b="1" dirty="0" smtClean="0"/>
              <a:t>EXPRESIÓN ORAL. Se expresa oralmente en forma eficaz en diferentes situaciones comunicativas en función de propósitos diversos, pudiendo hacer uso de variados recursos expresivos.</a:t>
            </a:r>
          </a:p>
          <a:p>
            <a:r>
              <a:rPr lang="es-PE" dirty="0" smtClean="0"/>
              <a:t>Adecúa eficazmente sus textos orales a la situación comunicativa y a su propósito.</a:t>
            </a:r>
          </a:p>
          <a:p>
            <a:r>
              <a:rPr lang="es-PE" dirty="0" smtClean="0"/>
              <a:t>Expresa ideas, emociones y experiencias con claridad empleando las convenciones del lenguaje oral en cada contexto.</a:t>
            </a:r>
            <a:endParaRPr lang="es-PE" dirty="0"/>
          </a:p>
        </p:txBody>
      </p:sp>
    </p:spTree>
    <p:extLst>
      <p:ext uri="{BB962C8B-B14F-4D97-AF65-F5344CB8AC3E}">
        <p14:creationId xmlns:p14="http://schemas.microsoft.com/office/powerpoint/2010/main" xmlns="" val="828358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sp>
        <p:nvSpPr>
          <p:cNvPr id="3" name="2 Marcador de contenido"/>
          <p:cNvSpPr>
            <a:spLocks noGrp="1"/>
          </p:cNvSpPr>
          <p:nvPr>
            <p:ph idx="1"/>
          </p:nvPr>
        </p:nvSpPr>
        <p:spPr/>
        <p:txBody>
          <a:bodyPr/>
          <a:lstStyle/>
          <a:p>
            <a:r>
              <a:rPr lang="es-PE" dirty="0" smtClean="0"/>
              <a:t>Aplica variados recursos expresivos según su propósito y las distintas situaciones comunicativas.</a:t>
            </a:r>
          </a:p>
          <a:p>
            <a:r>
              <a:rPr lang="es-PE" dirty="0" smtClean="0"/>
              <a:t>Reflexiona sobre sus textos orales para mejorarlos de forma continua.</a:t>
            </a:r>
          </a:p>
          <a:p>
            <a:r>
              <a:rPr lang="es-PE" dirty="0" smtClean="0"/>
              <a:t>Interactúa manteniendo el hilo temático y adaptándose a las necesidades de la interacción.</a:t>
            </a:r>
            <a:endParaRPr lang="es-PE" dirty="0"/>
          </a:p>
        </p:txBody>
      </p:sp>
    </p:spTree>
    <p:extLst>
      <p:ext uri="{BB962C8B-B14F-4D97-AF65-F5344CB8AC3E}">
        <p14:creationId xmlns:p14="http://schemas.microsoft.com/office/powerpoint/2010/main" xmlns="" val="2437968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COMPRENSIÓN ORAL</a:t>
            </a:r>
            <a:endParaRPr lang="es-PE" dirty="0"/>
          </a:p>
        </p:txBody>
      </p:sp>
      <p:sp>
        <p:nvSpPr>
          <p:cNvPr id="3" name="2 Marcador de contenido"/>
          <p:cNvSpPr>
            <a:spLocks noGrp="1"/>
          </p:cNvSpPr>
          <p:nvPr>
            <p:ph idx="1"/>
          </p:nvPr>
        </p:nvSpPr>
        <p:spPr/>
        <p:txBody>
          <a:bodyPr>
            <a:normAutofit fontScale="92500"/>
          </a:bodyPr>
          <a:lstStyle/>
          <a:p>
            <a:pPr marL="0" indent="0">
              <a:buNone/>
            </a:pPr>
            <a:r>
              <a:rPr lang="es-PE" b="1" dirty="0" smtClean="0"/>
              <a:t> </a:t>
            </a:r>
            <a:r>
              <a:rPr lang="es-PE" b="1" i="1" dirty="0" smtClean="0"/>
              <a:t>Comprende críticamente diversos tipos de textos orales en variadas situaciones comunicativas, poniendo en juego procesos de escucha activa, interpretación y reflexión.</a:t>
            </a:r>
          </a:p>
          <a:p>
            <a:r>
              <a:rPr lang="es-PE" dirty="0" smtClean="0"/>
              <a:t>Escucha activamente diversos tipos de textos orales en distintas situaciones de interacción.</a:t>
            </a:r>
          </a:p>
          <a:p>
            <a:r>
              <a:rPr lang="es-PE" dirty="0" smtClean="0"/>
              <a:t>Recupera y reorganiza información en diversos tipos de textos orales.</a:t>
            </a:r>
          </a:p>
          <a:p>
            <a:r>
              <a:rPr lang="es-PE" dirty="0" smtClean="0"/>
              <a:t>Infiere e interpreta el significado del texto oral.</a:t>
            </a:r>
            <a:endParaRPr lang="es-PE" dirty="0"/>
          </a:p>
        </p:txBody>
      </p:sp>
    </p:spTree>
    <p:extLst>
      <p:ext uri="{BB962C8B-B14F-4D97-AF65-F5344CB8AC3E}">
        <p14:creationId xmlns:p14="http://schemas.microsoft.com/office/powerpoint/2010/main" xmlns="" val="2762497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PRODUCCIÓN ESCRITA</a:t>
            </a:r>
            <a:endParaRPr lang="es-PE" dirty="0"/>
          </a:p>
        </p:txBody>
      </p:sp>
      <p:sp>
        <p:nvSpPr>
          <p:cNvPr id="3" name="2 Marcador de contenido"/>
          <p:cNvSpPr>
            <a:spLocks noGrp="1"/>
          </p:cNvSpPr>
          <p:nvPr>
            <p:ph idx="1"/>
          </p:nvPr>
        </p:nvSpPr>
        <p:spPr/>
        <p:txBody>
          <a:bodyPr>
            <a:normAutofit fontScale="85000" lnSpcReduction="10000"/>
          </a:bodyPr>
          <a:lstStyle/>
          <a:p>
            <a:pPr marL="0" indent="0">
              <a:buNone/>
            </a:pPr>
            <a:r>
              <a:rPr lang="es-PE" b="1" i="1" dirty="0" smtClean="0"/>
              <a:t>Produce de forma personal y autónoma diversos tipos de textos escritos para desenvolverse en el ámbito escolar y ciudadano, utilizando variados recursos.</a:t>
            </a:r>
          </a:p>
          <a:p>
            <a:r>
              <a:rPr lang="es-PE" dirty="0" smtClean="0"/>
              <a:t>Anticipa o planifica la producción de diversos textos.</a:t>
            </a:r>
          </a:p>
          <a:p>
            <a:r>
              <a:rPr lang="es-PE" dirty="0" smtClean="0"/>
              <a:t>Elabora textos con pertinencia a su propósito y a la situación comunicativa.</a:t>
            </a:r>
          </a:p>
          <a:p>
            <a:r>
              <a:rPr lang="es-PE" dirty="0" err="1" smtClean="0"/>
              <a:t>Textualiza</a:t>
            </a:r>
            <a:r>
              <a:rPr lang="es-PE" dirty="0" smtClean="0"/>
              <a:t> sus experiencias, ideas, sentimientos, con coherencia, cohesión, vocabulario pertinente, empleando las convenciones del lenguaje escrito.</a:t>
            </a:r>
          </a:p>
          <a:p>
            <a:r>
              <a:rPr lang="es-PE" dirty="0" smtClean="0"/>
              <a:t>Reflexiona sobre el proceso de producción de su texto para mejorar la eficacia de su práctica como escritor.</a:t>
            </a:r>
            <a:endParaRPr lang="es-PE" dirty="0"/>
          </a:p>
        </p:txBody>
      </p:sp>
    </p:spTree>
    <p:extLst>
      <p:ext uri="{BB962C8B-B14F-4D97-AF65-F5344CB8AC3E}">
        <p14:creationId xmlns:p14="http://schemas.microsoft.com/office/powerpoint/2010/main" xmlns="" val="5405988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557</TotalTime>
  <Words>1220</Words>
  <Application>Microsoft Office PowerPoint</Application>
  <PresentationFormat>Presentación en pantalla (4:3)</PresentationFormat>
  <Paragraphs>59</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Tema de Office</vt:lpstr>
      <vt:lpstr>RUTAS DE APRENDIZAJE APLICADO A LA COMUNICACIÓN</vt:lpstr>
      <vt:lpstr>APRENDIZAJE FUNDAMENTAL</vt:lpstr>
      <vt:lpstr>Diapositiva 3</vt:lpstr>
      <vt:lpstr>Diapositiva 4</vt:lpstr>
      <vt:lpstr>Diapositiva 5</vt:lpstr>
      <vt:lpstr>COMPETENCIAS Y CAPACIDADES</vt:lpstr>
      <vt:lpstr>Diapositiva 7</vt:lpstr>
      <vt:lpstr>COMPRENSIÓN ORAL</vt:lpstr>
      <vt:lpstr>PRODUCCIÓN ESCRITA</vt:lpstr>
      <vt:lpstr>COMPRENSIÓN LECTORA</vt:lpstr>
      <vt:lpstr>LENGUAJE ESTÉTICO</vt:lpstr>
      <vt:lpstr>LENGUAJE AUDIOVISUAL</vt:lpstr>
      <vt:lpstr>Diapositiva 13</vt:lpstr>
      <vt:lpstr>Habilidades comunicativas</vt:lpstr>
      <vt:lpstr>Diapositiva 15</vt:lpstr>
      <vt:lpstr>Hablar</vt:lpstr>
      <vt:lpstr>Escuchar</vt:lpstr>
      <vt:lpstr>Escribir</vt:lpstr>
      <vt:lpstr>Leer</vt:lpstr>
      <vt:lpstr>Diapositiva 20</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RUTAS DE APRENDIZAJE APLICADO A LA COMUNICACIÓN</dc:title>
  <dc:creator>Haydee</dc:creator>
  <cp:lastModifiedBy>fguerra</cp:lastModifiedBy>
  <cp:revision>22</cp:revision>
  <dcterms:created xsi:type="dcterms:W3CDTF">2014-08-06T05:38:08Z</dcterms:created>
  <dcterms:modified xsi:type="dcterms:W3CDTF">2015-01-16T21:56:56Z</dcterms:modified>
</cp:coreProperties>
</file>